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59"/>
  </p:notesMasterIdLst>
  <p:handoutMasterIdLst>
    <p:handoutMasterId r:id="rId60"/>
  </p:handoutMasterIdLst>
  <p:sldIdLst>
    <p:sldId id="264" r:id="rId5"/>
    <p:sldId id="256" r:id="rId6"/>
    <p:sldId id="278" r:id="rId7"/>
    <p:sldId id="317" r:id="rId8"/>
    <p:sldId id="316" r:id="rId9"/>
    <p:sldId id="315" r:id="rId10"/>
    <p:sldId id="279" r:id="rId11"/>
    <p:sldId id="280" r:id="rId12"/>
    <p:sldId id="276" r:id="rId13"/>
    <p:sldId id="281" r:id="rId14"/>
    <p:sldId id="261" r:id="rId15"/>
    <p:sldId id="319" r:id="rId16"/>
    <p:sldId id="282" r:id="rId17"/>
    <p:sldId id="283" r:id="rId18"/>
    <p:sldId id="284" r:id="rId19"/>
    <p:sldId id="285" r:id="rId20"/>
    <p:sldId id="287" r:id="rId21"/>
    <p:sldId id="303" r:id="rId22"/>
    <p:sldId id="286" r:id="rId23"/>
    <p:sldId id="310" r:id="rId24"/>
    <p:sldId id="296" r:id="rId25"/>
    <p:sldId id="297" r:id="rId26"/>
    <p:sldId id="311" r:id="rId27"/>
    <p:sldId id="263" r:id="rId28"/>
    <p:sldId id="318" r:id="rId29"/>
    <p:sldId id="288" r:id="rId30"/>
    <p:sldId id="265" r:id="rId31"/>
    <p:sldId id="289" r:id="rId32"/>
    <p:sldId id="290" r:id="rId33"/>
    <p:sldId id="291" r:id="rId34"/>
    <p:sldId id="294" r:id="rId35"/>
    <p:sldId id="295" r:id="rId36"/>
    <p:sldId id="266" r:id="rId37"/>
    <p:sldId id="267" r:id="rId38"/>
    <p:sldId id="292" r:id="rId39"/>
    <p:sldId id="313" r:id="rId40"/>
    <p:sldId id="298" r:id="rId41"/>
    <p:sldId id="299" r:id="rId42"/>
    <p:sldId id="300" r:id="rId43"/>
    <p:sldId id="301" r:id="rId44"/>
    <p:sldId id="302" r:id="rId45"/>
    <p:sldId id="269" r:id="rId46"/>
    <p:sldId id="271" r:id="rId47"/>
    <p:sldId id="293" r:id="rId48"/>
    <p:sldId id="270" r:id="rId49"/>
    <p:sldId id="308" r:id="rId50"/>
    <p:sldId id="307" r:id="rId51"/>
    <p:sldId id="309" r:id="rId52"/>
    <p:sldId id="306" r:id="rId53"/>
    <p:sldId id="268" r:id="rId54"/>
    <p:sldId id="314" r:id="rId55"/>
    <p:sldId id="273" r:id="rId56"/>
    <p:sldId id="272" r:id="rId57"/>
    <p:sldId id="312" r:id="rId58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7BD8A-5736-6842-B1D6-C1E76D7F280D}" v="23" dt="2022-10-16T22:37:09.054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8" autoAdjust="0"/>
    <p:restoredTop sz="94660"/>
  </p:normalViewPr>
  <p:slideViewPr>
    <p:cSldViewPr showGuides="1">
      <p:cViewPr varScale="1">
        <p:scale>
          <a:sx n="124" d="100"/>
          <a:sy n="124" d="100"/>
        </p:scale>
        <p:origin x="176" y="112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17.10.2022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b="1" cap="none" baseline="0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>
            <a:lvl1pPr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1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17.10.2022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hyperlink" Target="https://thesecretlivesofdata.com/raf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6181" y="1124745"/>
            <a:ext cx="6912768" cy="3672682"/>
          </a:xfrm>
        </p:spPr>
        <p:txBody>
          <a:bodyPr rtlCol="0">
            <a:normAutofit fontScale="90000"/>
          </a:bodyPr>
          <a:lstStyle/>
          <a:p>
            <a:r>
              <a:rPr lang="ru-RU" b="1" dirty="0"/>
              <a:t>Автоматизация разработки и эксплуатации программного обеспечения</a:t>
            </a:r>
            <a:br>
              <a:rPr lang="ru-RU" b="1" dirty="0"/>
            </a:br>
            <a:r>
              <a:rPr lang="ru-RU" b="1" dirty="0"/>
              <a:t>(осень 2022 года)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50196" y="5110955"/>
            <a:ext cx="7008574" cy="1244600"/>
          </a:xfrm>
        </p:spPr>
        <p:txBody>
          <a:bodyPr rtlCol="0"/>
          <a:lstStyle/>
          <a:p>
            <a:pPr rtl="0"/>
            <a:r>
              <a:rPr lang="ru-RU" dirty="0"/>
              <a:t>ИУ-5,</a:t>
            </a:r>
            <a:r>
              <a:rPr lang="en-US" dirty="0"/>
              <a:t> </a:t>
            </a:r>
            <a:r>
              <a:rPr lang="ru-RU" dirty="0"/>
              <a:t>бакалавриат, курс по выбору</a:t>
            </a:r>
          </a:p>
        </p:txBody>
      </p:sp>
      <p:pic>
        <p:nvPicPr>
          <p:cNvPr id="4" name="Picture 2" descr="C:\Users\Исот\Pictures\Герб МГТУ-01.png">
            <a:extLst>
              <a:ext uri="{FF2B5EF4-FFF2-40B4-BE49-F238E27FC236}">
                <a16:creationId xmlns:a16="http://schemas.microsoft.com/office/drawing/2014/main" id="{EE76600C-C98C-4D08-A492-790A8D57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260648"/>
            <a:ext cx="2308250" cy="27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B990D-CA46-E844-AD80-65CD6BA7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Взаимодействие с кластером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4B8535-1D65-4E26-CE86-9334F411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Для взаимодейсвтия с кластером используется специальная утилита </a:t>
            </a:r>
            <a:r>
              <a:rPr lang="en-US" dirty="0" err="1"/>
              <a:t>kubectl</a:t>
            </a:r>
            <a:endParaRPr lang="ru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6CD16-0C72-EB55-E2E1-0A28F4DDD852}"/>
              </a:ext>
            </a:extLst>
          </p:cNvPr>
          <p:cNvSpPr txBox="1"/>
          <p:nvPr/>
        </p:nvSpPr>
        <p:spPr>
          <a:xfrm>
            <a:off x="579587" y="3774717"/>
            <a:ext cx="11350843" cy="9538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99" dirty="0">
                <a:solidFill>
                  <a:srgbClr val="000000"/>
                </a:solidFill>
                <a:latin typeface="Menlo" panose="020B0609030804020204" pitchFamily="49" charset="0"/>
              </a:rPr>
              <a:t>alias k="</a:t>
            </a:r>
            <a:r>
              <a:rPr lang="en-US" sz="2799" dirty="0" err="1">
                <a:solidFill>
                  <a:srgbClr val="000000"/>
                </a:solidFill>
                <a:latin typeface="Menlo" panose="020B0609030804020204" pitchFamily="49" charset="0"/>
              </a:rPr>
              <a:t>kubectl</a:t>
            </a:r>
            <a:r>
              <a:rPr lang="en-US" sz="2799" dirty="0">
                <a:solidFill>
                  <a:srgbClr val="000000"/>
                </a:solidFill>
                <a:latin typeface="Menlo" panose="020B0609030804020204" pitchFamily="49" charset="0"/>
              </a:rPr>
              <a:t>"</a:t>
            </a:r>
          </a:p>
          <a:p>
            <a:r>
              <a:rPr lang="en-US" sz="2799" dirty="0">
                <a:solidFill>
                  <a:srgbClr val="000000"/>
                </a:solidFill>
                <a:latin typeface="Menlo" panose="020B0609030804020204" pitchFamily="49" charset="0"/>
              </a:rPr>
              <a:t>complete -o default -o </a:t>
            </a:r>
            <a:r>
              <a:rPr lang="en-US" sz="2799" dirty="0" err="1">
                <a:solidFill>
                  <a:srgbClr val="000000"/>
                </a:solidFill>
                <a:latin typeface="Menlo" panose="020B0609030804020204" pitchFamily="49" charset="0"/>
              </a:rPr>
              <a:t>nospace</a:t>
            </a:r>
            <a:r>
              <a:rPr lang="en-US" sz="2799" dirty="0">
                <a:solidFill>
                  <a:srgbClr val="000000"/>
                </a:solidFill>
                <a:latin typeface="Menlo" panose="020B0609030804020204" pitchFamily="49" charset="0"/>
              </a:rPr>
              <a:t> -F __</a:t>
            </a:r>
            <a:r>
              <a:rPr lang="en-US" sz="2799" dirty="0" err="1">
                <a:solidFill>
                  <a:srgbClr val="000000"/>
                </a:solidFill>
                <a:latin typeface="Menlo" panose="020B0609030804020204" pitchFamily="49" charset="0"/>
              </a:rPr>
              <a:t>start_kubectl</a:t>
            </a:r>
            <a:r>
              <a:rPr lang="en-US" sz="2799" dirty="0">
                <a:solidFill>
                  <a:srgbClr val="000000"/>
                </a:solidFill>
                <a:latin typeface="Menlo" panose="020B0609030804020204" pitchFamily="49" charset="0"/>
              </a:rPr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205707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17B28-FD42-485B-62C1-4887FB81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Устройство кластера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370261-9AF4-50D0-0E9C-33178C629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628800"/>
            <a:ext cx="10512862" cy="3129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US" dirty="0"/>
              <a:t>Нода (</a:t>
            </a:r>
            <a:r>
              <a:rPr lang="en-US" dirty="0"/>
              <a:t>Node) – </a:t>
            </a:r>
            <a:r>
              <a:rPr lang="ru-RU" dirty="0"/>
              <a:t>это физический сервер, который подключен к кластеру, на нем выполняется полезная нагрузка.</a:t>
            </a:r>
          </a:p>
          <a:p>
            <a:pPr marL="0" indent="0">
              <a:buNone/>
            </a:pPr>
            <a:r>
              <a:rPr lang="ru-RU" dirty="0"/>
              <a:t>Остальные </a:t>
            </a:r>
            <a:r>
              <a:rPr lang="ru-RU" dirty="0" err="1"/>
              <a:t>ноды</a:t>
            </a:r>
            <a:r>
              <a:rPr lang="ru-RU" dirty="0"/>
              <a:t> – </a:t>
            </a:r>
            <a:r>
              <a:rPr lang="ru-RU" dirty="0" err="1"/>
              <a:t>воркеры</a:t>
            </a:r>
            <a:r>
              <a:rPr lang="ru-RU" dirty="0"/>
              <a:t>, на них запускаются приложения. Их уже может быть десятки или сотни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5078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17B28-FD42-485B-62C1-4887FB81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Устройство кластера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3B7AB-7955-1F42-1043-8691867A77CB}"/>
              </a:ext>
            </a:extLst>
          </p:cNvPr>
          <p:cNvSpPr txBox="1"/>
          <p:nvPr/>
        </p:nvSpPr>
        <p:spPr>
          <a:xfrm>
            <a:off x="4392179" y="1691141"/>
            <a:ext cx="3390551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 err="1">
                <a:solidFill>
                  <a:srgbClr val="000000"/>
                </a:solidFill>
                <a:latin typeface="Menlo" panose="020B0609030804020204" pitchFamily="49" charset="0"/>
              </a:rPr>
              <a:t>kubectl</a:t>
            </a:r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 get nodes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91B374-8F6B-016D-E581-7E7DA4C2C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8" b="6094"/>
          <a:stretch/>
        </p:blipFill>
        <p:spPr>
          <a:xfrm>
            <a:off x="2273886" y="3212976"/>
            <a:ext cx="7844199" cy="13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0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BB9A2-FE90-6498-5EE3-060B0618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</a:t>
            </a:r>
            <a:r>
              <a:rPr lang="ru-US" dirty="0"/>
              <a:t>ноды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9CE5A-3E52-D7A3-75C0-DCF28FDAB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Мастер </a:t>
            </a:r>
            <a:r>
              <a:rPr lang="ru-RU" dirty="0" err="1"/>
              <a:t>ноды</a:t>
            </a:r>
            <a:r>
              <a:rPr lang="ru-RU" dirty="0"/>
              <a:t> – это (системные сервера, на которых работаю «мозги» кластера), мастер </a:t>
            </a:r>
            <a:r>
              <a:rPr lang="ru-RU" dirty="0" err="1"/>
              <a:t>ноды</a:t>
            </a:r>
            <a:r>
              <a:rPr lang="ru-RU" dirty="0"/>
              <a:t> образуют </a:t>
            </a:r>
            <a:r>
              <a:rPr lang="en-US" dirty="0"/>
              <a:t>control-plane</a:t>
            </a:r>
            <a:r>
              <a:rPr lang="ru-RU" dirty="0"/>
              <a:t>. В зависимости от требований к отказоустойчивости мастер </a:t>
            </a:r>
            <a:r>
              <a:rPr lang="ru-RU" dirty="0" err="1"/>
              <a:t>нод</a:t>
            </a:r>
            <a:r>
              <a:rPr lang="ru-RU" dirty="0"/>
              <a:t> может быть 1-3-5-7 и </a:t>
            </a:r>
            <a:r>
              <a:rPr lang="ru-RU" dirty="0" err="1"/>
              <a:t>тд</a:t>
            </a:r>
            <a:r>
              <a:rPr lang="ru-RU" dirty="0"/>
              <a:t> штук на весь кластер.</a:t>
            </a:r>
          </a:p>
          <a:p>
            <a:pPr marL="0" indent="0">
              <a:buNone/>
            </a:pP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22007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74C26-4C21-76F0-AA9D-45469F4D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</a:t>
            </a:r>
            <a:r>
              <a:rPr lang="ru-US" dirty="0"/>
              <a:t>ноды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6F5EA-B33C-EC6F-4D97-3F2FE4A69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Остальные </a:t>
            </a:r>
            <a:r>
              <a:rPr lang="ru-RU" dirty="0" err="1"/>
              <a:t>ноды</a:t>
            </a:r>
            <a:r>
              <a:rPr lang="ru-RU" dirty="0"/>
              <a:t> – </a:t>
            </a:r>
            <a:r>
              <a:rPr lang="ru-RU" dirty="0" err="1"/>
              <a:t>воркеры</a:t>
            </a:r>
            <a:r>
              <a:rPr lang="ru-RU" dirty="0"/>
              <a:t>, на них запускаются приложения. Их уже может быть десятки или сотни</a:t>
            </a:r>
            <a:endParaRPr lang="ru-US" dirty="0"/>
          </a:p>
          <a:p>
            <a:pPr marL="0" indent="0">
              <a:buNone/>
            </a:pP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34725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86A64-BB1F-E16E-44A7-6A7F5D91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Компоненты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ECCB1-E092-CE50-3352-E04367B9B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Control plane</a:t>
            </a:r>
            <a:endParaRPr lang="ru-RU" dirty="0"/>
          </a:p>
          <a:p>
            <a:r>
              <a:rPr lang="en-US" dirty="0"/>
              <a:t>API server</a:t>
            </a:r>
          </a:p>
          <a:p>
            <a:r>
              <a:rPr lang="en-US" dirty="0"/>
              <a:t>Controller manger</a:t>
            </a:r>
          </a:p>
          <a:p>
            <a:r>
              <a:rPr lang="en-US" dirty="0"/>
              <a:t>Scheduler</a:t>
            </a:r>
          </a:p>
          <a:p>
            <a:r>
              <a:rPr lang="en-US" dirty="0"/>
              <a:t>Cloud controller manager</a:t>
            </a:r>
            <a:r>
              <a:rPr lang="ru-RU" dirty="0"/>
              <a:t> </a:t>
            </a:r>
            <a:r>
              <a:rPr lang="en-US" dirty="0"/>
              <a:t>*</a:t>
            </a:r>
            <a:endParaRPr lang="ru-RU" dirty="0"/>
          </a:p>
          <a:p>
            <a:r>
              <a:rPr lang="en-US" dirty="0" err="1"/>
              <a:t>Etcd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Worker node</a:t>
            </a:r>
          </a:p>
          <a:p>
            <a:r>
              <a:rPr lang="en-US" dirty="0" err="1"/>
              <a:t>Kubelet</a:t>
            </a:r>
            <a:endParaRPr lang="en-US" dirty="0"/>
          </a:p>
          <a:p>
            <a:r>
              <a:rPr lang="en-US" dirty="0" err="1"/>
              <a:t>Kube</a:t>
            </a:r>
            <a:r>
              <a:rPr lang="en-US" dirty="0"/>
              <a:t>-proxy</a:t>
            </a:r>
          </a:p>
          <a:p>
            <a:pPr marL="0" indent="0">
              <a:buNone/>
            </a:pPr>
            <a:endParaRPr lang="en-US" dirty="0"/>
          </a:p>
          <a:p>
            <a:endParaRPr lang="ru-US" dirty="0"/>
          </a:p>
        </p:txBody>
      </p:sp>
      <p:pic>
        <p:nvPicPr>
          <p:cNvPr id="11266" name="Picture 2" descr="Kubernetes-in-Kubernetes and the WEDOS PXE bootable server farm | Kubernetes">
            <a:extLst>
              <a:ext uri="{FF2B5EF4-FFF2-40B4-BE49-F238E27FC236}">
                <a16:creationId xmlns:a16="http://schemas.microsoft.com/office/drawing/2014/main" id="{7A8415B2-49C8-F890-6895-DE113F628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851" y="1582145"/>
            <a:ext cx="5377974" cy="516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3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B6FC6-42E8-E49D-AAEE-05739889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server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F7245C-BE0B-BFE0-463A-C94AC21F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Сервер </a:t>
            </a:r>
            <a:r>
              <a:rPr lang="en-US" dirty="0"/>
              <a:t>API — </a:t>
            </a:r>
            <a:r>
              <a:rPr lang="ru-RU" dirty="0"/>
              <a:t>компонент </a:t>
            </a:r>
            <a:r>
              <a:rPr lang="en-US" dirty="0"/>
              <a:t>Kubernetes </a:t>
            </a:r>
            <a:r>
              <a:rPr lang="ru-RU" dirty="0"/>
              <a:t>панели управления, который представляет </a:t>
            </a:r>
            <a:r>
              <a:rPr lang="en-US" dirty="0"/>
              <a:t>API Kubernetes. API-</a:t>
            </a:r>
            <a:r>
              <a:rPr lang="ru-RU" dirty="0"/>
              <a:t>сервер — это клиентская часть панели управления </a:t>
            </a:r>
            <a:r>
              <a:rPr lang="en-US" dirty="0"/>
              <a:t>Kubernetes.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41242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B7A30-FF4B-CBF6-D0A2-EBE0F2DC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etcd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A6AFC4-45BC-0849-3677-F9700B25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Распределённое и высоконадёжное хранилище данных в формате "ключ-значение", которое используется как основное хранилище всех данных кластера в </a:t>
            </a:r>
            <a:r>
              <a:rPr lang="en-US" dirty="0"/>
              <a:t>Kubernetes.</a:t>
            </a:r>
            <a:endParaRPr lang="ru-US" dirty="0"/>
          </a:p>
        </p:txBody>
      </p:sp>
      <p:pic>
        <p:nvPicPr>
          <p:cNvPr id="3074" name="Picture 2" descr="CNCF Branding | etcd">
            <a:extLst>
              <a:ext uri="{FF2B5EF4-FFF2-40B4-BE49-F238E27FC236}">
                <a16:creationId xmlns:a16="http://schemas.microsoft.com/office/drawing/2014/main" id="{F5D8F2C8-D9D5-593D-CD4F-022B8383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2" y="4850536"/>
            <a:ext cx="4320480" cy="15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E56DE-624D-B177-6A65-D4608DB1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</a:t>
            </a:r>
            <a:r>
              <a:rPr lang="ru-US" dirty="0"/>
              <a:t>теорема</a:t>
            </a:r>
          </a:p>
        </p:txBody>
      </p:sp>
      <p:pic>
        <p:nvPicPr>
          <p:cNvPr id="7170" name="Picture 2" descr="Apache Cassandra — Национальная библиотека им. Н. Э. Баумана">
            <a:extLst>
              <a:ext uri="{FF2B5EF4-FFF2-40B4-BE49-F238E27FC236}">
                <a16:creationId xmlns:a16="http://schemas.microsoft.com/office/drawing/2014/main" id="{96CF509B-C44C-136B-0DAA-B100CA5C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24" y="1094490"/>
            <a:ext cx="6643630" cy="50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3AD69A-4CAE-F1FE-60CC-748EC9970237}"/>
              </a:ext>
            </a:extLst>
          </p:cNvPr>
          <p:cNvSpPr txBox="1"/>
          <p:nvPr/>
        </p:nvSpPr>
        <p:spPr>
          <a:xfrm>
            <a:off x="1114001" y="1696956"/>
            <a:ext cx="5771231" cy="138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US" sz="2799" dirty="0"/>
              <a:t>Согласованность</a:t>
            </a:r>
            <a:r>
              <a:rPr lang="en-US" sz="2799" dirty="0"/>
              <a:t> C</a:t>
            </a:r>
          </a:p>
          <a:p>
            <a:r>
              <a:rPr lang="ru-US" sz="2799" dirty="0"/>
              <a:t>Доступность </a:t>
            </a:r>
            <a:r>
              <a:rPr lang="en-US" sz="2799" dirty="0"/>
              <a:t>A</a:t>
            </a:r>
            <a:endParaRPr lang="ru-US" sz="2799" dirty="0"/>
          </a:p>
          <a:p>
            <a:r>
              <a:rPr lang="ru-US" sz="2799" dirty="0"/>
              <a:t>Устройчивость к разделению</a:t>
            </a:r>
            <a:r>
              <a:rPr lang="en-US" sz="2799" dirty="0"/>
              <a:t> P</a:t>
            </a:r>
            <a:endParaRPr lang="ru-US" sz="2799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E1ADD-AFEE-8068-CAA4-3EA085A039EA}"/>
              </a:ext>
            </a:extLst>
          </p:cNvPr>
          <p:cNvSpPr txBox="1"/>
          <p:nvPr/>
        </p:nvSpPr>
        <p:spPr>
          <a:xfrm>
            <a:off x="739153" y="5683521"/>
            <a:ext cx="5864180" cy="830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399" dirty="0"/>
              <a:t>Алгоритм консенсуса </a:t>
            </a:r>
            <a:r>
              <a:rPr lang="en-US" sz="2399" dirty="0"/>
              <a:t>RAFT</a:t>
            </a:r>
          </a:p>
          <a:p>
            <a:r>
              <a:rPr lang="en-US" sz="2399" dirty="0"/>
              <a:t>https://</a:t>
            </a:r>
            <a:r>
              <a:rPr lang="en-US" sz="2399" dirty="0" err="1"/>
              <a:t>thesecretlivesofdata.com</a:t>
            </a:r>
            <a:r>
              <a:rPr lang="en-US" sz="2399" dirty="0"/>
              <a:t>/raft/</a:t>
            </a:r>
            <a:endParaRPr lang="ru-US" sz="2399" dirty="0"/>
          </a:p>
        </p:txBody>
      </p:sp>
    </p:spTree>
    <p:extLst>
      <p:ext uri="{BB962C8B-B14F-4D97-AF65-F5344CB8AC3E}">
        <p14:creationId xmlns:p14="http://schemas.microsoft.com/office/powerpoint/2010/main" val="4409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9CCC3-D62B-75AF-B194-65483243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EE6C0-3CF6-1FB0-4DE8-9A24D580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Kube</a:t>
            </a:r>
            <a:r>
              <a:rPr lang="en-US" dirty="0"/>
              <a:t>-scheduler </a:t>
            </a:r>
            <a:r>
              <a:rPr lang="ru-RU" dirty="0"/>
              <a:t>выбирает </a:t>
            </a:r>
            <a:r>
              <a:rPr lang="ru-RU" dirty="0" err="1"/>
              <a:t>ноду</a:t>
            </a:r>
            <a:r>
              <a:rPr lang="ru-RU" dirty="0"/>
              <a:t>, на которой возможно запустить пользовательское приложение. </a:t>
            </a:r>
          </a:p>
          <a:p>
            <a:pPr marL="0" indent="0">
              <a:buNone/>
            </a:pPr>
            <a:r>
              <a:rPr lang="ru-RU" dirty="0"/>
              <a:t>При планировании развёртывания подов на узлах учитываются множество факторов, включая требования к ресурсам, ограничения, связанные с аппаратными/программными политиками, принадлежности (</a:t>
            </a:r>
            <a:r>
              <a:rPr lang="en-US" dirty="0"/>
              <a:t>affinity) </a:t>
            </a:r>
            <a:r>
              <a:rPr lang="ru-RU" dirty="0"/>
              <a:t>и непринадлежности (</a:t>
            </a:r>
            <a:r>
              <a:rPr lang="en-US" dirty="0"/>
              <a:t>anti-affinity) </a:t>
            </a:r>
            <a:r>
              <a:rPr lang="ru-RU" dirty="0"/>
              <a:t>узлов/подов, местонахождения данных, предельных сроков.</a:t>
            </a:r>
          </a:p>
          <a:p>
            <a:pPr marL="0" indent="0">
              <a:buNone/>
            </a:pPr>
            <a:br>
              <a:rPr lang="ru-RU" dirty="0"/>
            </a:b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63671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E645F2-201F-2BC2-2F33-A3EB52AAE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</a:t>
            </a:r>
            <a:br>
              <a:rPr lang="ru-RU" dirty="0"/>
            </a:br>
            <a:r>
              <a:rPr lang="en-US" dirty="0"/>
              <a:t>Kubernetes</a:t>
            </a:r>
            <a:endParaRPr lang="ru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B1CF93-4545-4DE9-B54B-796A5EE16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146848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9CCC3-D62B-75AF-B194-65483243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CEE6C0-3CF6-1FB0-4DE8-9A24D580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kube</a:t>
            </a:r>
            <a:r>
              <a:rPr lang="en-US" dirty="0"/>
              <a:t>-controller-manager </a:t>
            </a:r>
            <a:r>
              <a:rPr lang="ru-RU" dirty="0"/>
              <a:t>запускает процессы контроллера.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Эти контроллеры включают:</a:t>
            </a:r>
          </a:p>
          <a:p>
            <a:r>
              <a:rPr lang="ru-RU" dirty="0"/>
              <a:t>Контроллер узла (</a:t>
            </a:r>
            <a:r>
              <a:rPr lang="en-US" dirty="0"/>
              <a:t>Node Controller): </a:t>
            </a:r>
            <a:r>
              <a:rPr lang="ru-RU" dirty="0"/>
              <a:t>уведомляет и реагирует на сбои узла.</a:t>
            </a:r>
          </a:p>
          <a:p>
            <a:r>
              <a:rPr lang="ru-RU" dirty="0"/>
              <a:t>Контроллер репликации (</a:t>
            </a:r>
            <a:r>
              <a:rPr lang="en-US" dirty="0"/>
              <a:t>Replication Controller): </a:t>
            </a:r>
            <a:r>
              <a:rPr lang="ru-RU" dirty="0"/>
              <a:t>поддерживает правильное количество подов для каждого объекта контроллера репликации в системе.</a:t>
            </a:r>
          </a:p>
          <a:p>
            <a:r>
              <a:rPr lang="ru-RU" dirty="0"/>
              <a:t>Контроллер конечных точек (</a:t>
            </a:r>
            <a:r>
              <a:rPr lang="en-US" dirty="0"/>
              <a:t>Endpoints Controller): </a:t>
            </a:r>
            <a:r>
              <a:rPr lang="ru-RU" dirty="0"/>
              <a:t>заполняет объект конечных точек (</a:t>
            </a:r>
            <a:r>
              <a:rPr lang="en-US" dirty="0"/>
              <a:t>Endpoints), </a:t>
            </a:r>
            <a:r>
              <a:rPr lang="ru-RU" dirty="0"/>
              <a:t>то есть связывает сервисы (</a:t>
            </a:r>
            <a:r>
              <a:rPr lang="en-US" dirty="0"/>
              <a:t>Services) </a:t>
            </a:r>
            <a:r>
              <a:rPr lang="ru-RU" dirty="0"/>
              <a:t>и поды (</a:t>
            </a:r>
            <a:r>
              <a:rPr lang="en-US" dirty="0"/>
              <a:t>Pods).</a:t>
            </a:r>
          </a:p>
          <a:p>
            <a:r>
              <a:rPr lang="ru-RU" dirty="0"/>
              <a:t>Контроллеры учетных записей и токенов (</a:t>
            </a:r>
            <a:r>
              <a:rPr lang="en-US" dirty="0"/>
              <a:t>Account &amp; Token Controllers): </a:t>
            </a:r>
            <a:r>
              <a:rPr lang="ru-RU" dirty="0"/>
              <a:t>создают стандартные учетные записи и токены доступа </a:t>
            </a:r>
            <a:r>
              <a:rPr lang="en-US" dirty="0"/>
              <a:t>API </a:t>
            </a:r>
            <a:r>
              <a:rPr lang="ru-RU" dirty="0"/>
              <a:t>для новых пространств имен.</a:t>
            </a:r>
          </a:p>
          <a:p>
            <a:pPr marL="0" indent="0">
              <a:buNone/>
            </a:pP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3231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97146-999C-02DF-68AA-07D9F279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Kubelet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41C9F7-70AB-FBAD-07F2-26DDFD3A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Агент, работающий на каждом узле в кластере. Он следит за тем, чтобы контейнеры были запущены в поде.</a:t>
            </a:r>
          </a:p>
          <a:p>
            <a:pPr marL="0" indent="0">
              <a:buNone/>
            </a:pPr>
            <a:r>
              <a:rPr lang="ru-RU" dirty="0"/>
              <a:t>Утилита </a:t>
            </a:r>
            <a:r>
              <a:rPr lang="en-US" dirty="0" err="1"/>
              <a:t>kubelet</a:t>
            </a:r>
            <a:r>
              <a:rPr lang="en-US" dirty="0"/>
              <a:t> </a:t>
            </a:r>
            <a:r>
              <a:rPr lang="ru-RU" dirty="0"/>
              <a:t>принимает набор </a:t>
            </a:r>
            <a:r>
              <a:rPr lang="en-US" dirty="0" err="1"/>
              <a:t>PodSpecs</a:t>
            </a:r>
            <a:r>
              <a:rPr lang="en-US" dirty="0"/>
              <a:t>, </a:t>
            </a:r>
            <a:r>
              <a:rPr lang="ru-RU" dirty="0"/>
              <a:t>и гарантирует работоспособность и исправность определённых в них контейнеров. Агент </a:t>
            </a:r>
            <a:r>
              <a:rPr lang="en-US" dirty="0" err="1"/>
              <a:t>kubelet</a:t>
            </a:r>
            <a:r>
              <a:rPr lang="en-US" dirty="0"/>
              <a:t> </a:t>
            </a:r>
            <a:r>
              <a:rPr lang="ru-RU" dirty="0"/>
              <a:t>не отвечает за контейнеры, не созданные </a:t>
            </a:r>
            <a:r>
              <a:rPr lang="en-US" dirty="0"/>
              <a:t>Kubernetes.</a:t>
            </a:r>
          </a:p>
          <a:p>
            <a:pPr marL="0" indent="0">
              <a:buNone/>
            </a:pPr>
            <a:br>
              <a:rPr lang="en-US" dirty="0"/>
            </a:b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176271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99045-9376-94D2-E6E9-147F3C01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-proxy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C8DBCD-7F14-F472-8EE7-4D5B3D54E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kube</a:t>
            </a:r>
            <a:r>
              <a:rPr lang="en-US" dirty="0"/>
              <a:t>-proxy — </a:t>
            </a:r>
            <a:r>
              <a:rPr lang="ru-RU" dirty="0"/>
              <a:t>сетевой прокси, работающий на каждом узле в кластере, и реализующий часть концепции сервис.</a:t>
            </a:r>
          </a:p>
          <a:p>
            <a:pPr marL="0" indent="0">
              <a:buNone/>
            </a:pPr>
            <a:r>
              <a:rPr lang="en-US" dirty="0" err="1"/>
              <a:t>kube</a:t>
            </a:r>
            <a:r>
              <a:rPr lang="en-US" dirty="0"/>
              <a:t>-proxy </a:t>
            </a:r>
            <a:r>
              <a:rPr lang="ru-RU" dirty="0"/>
              <a:t>конфигурирует правила сети на узлах. При помощи них разрешаются сетевые подключения к вашими подам изнутри и снаружи кластера.</a:t>
            </a:r>
          </a:p>
          <a:p>
            <a:pPr marL="0" indent="0">
              <a:buNone/>
            </a:pPr>
            <a:r>
              <a:rPr lang="en-US" dirty="0" err="1"/>
              <a:t>kube</a:t>
            </a:r>
            <a:r>
              <a:rPr lang="en-US" dirty="0"/>
              <a:t>-proxy </a:t>
            </a:r>
            <a:r>
              <a:rPr lang="ru-RU" dirty="0"/>
              <a:t>использует уровень фильтрации пакетов в операционной системы, если он доступен. В противном случае, </a:t>
            </a:r>
            <a:r>
              <a:rPr lang="en-US" dirty="0" err="1"/>
              <a:t>kube</a:t>
            </a:r>
            <a:r>
              <a:rPr lang="en-US" dirty="0"/>
              <a:t>-proxy </a:t>
            </a:r>
            <a:r>
              <a:rPr lang="ru-RU" dirty="0"/>
              <a:t>сам обрабатывает передачу сетевого трафика.</a:t>
            </a:r>
          </a:p>
        </p:txBody>
      </p:sp>
    </p:spTree>
    <p:extLst>
      <p:ext uri="{BB962C8B-B14F-4D97-AF65-F5344CB8AC3E}">
        <p14:creationId xmlns:p14="http://schemas.microsoft.com/office/powerpoint/2010/main" val="349514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8CD3543-DDC2-4B41-2E96-C421529E9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Среда выполнения контейнера — это программа, предназначенная для выполнения контейнеров.</a:t>
            </a:r>
          </a:p>
          <a:p>
            <a:pPr marL="0" indent="0">
              <a:buNone/>
            </a:pPr>
            <a:r>
              <a:rPr lang="en-US" dirty="0"/>
              <a:t>Kubernetes </a:t>
            </a:r>
            <a:r>
              <a:rPr lang="ru-RU" dirty="0"/>
              <a:t>поддерживает несколько сред для запуска контейнеров: </a:t>
            </a:r>
            <a:r>
              <a:rPr lang="en-US" dirty="0"/>
              <a:t>Docker, </a:t>
            </a:r>
            <a:r>
              <a:rPr lang="en-US" dirty="0" err="1"/>
              <a:t>containerd</a:t>
            </a:r>
            <a:r>
              <a:rPr lang="en-US" dirty="0"/>
              <a:t>, CRI-O, </a:t>
            </a:r>
            <a:r>
              <a:rPr lang="ru-RU" dirty="0"/>
              <a:t>и любая реализация </a:t>
            </a:r>
            <a:r>
              <a:rPr lang="en-US" dirty="0"/>
              <a:t>Kubernetes CRI (Container Runtime Interface).</a:t>
            </a:r>
          </a:p>
          <a:p>
            <a:pPr marL="0" indent="0">
              <a:buNone/>
            </a:pPr>
            <a:endParaRPr lang="ru-US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74095E7-1DA9-E89C-BEAA-AFDA6676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Среда выполнения контейнера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32113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EFC6D9-9C08-C73B-5056-2CE6399B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186" y="445619"/>
            <a:ext cx="12368011" cy="5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5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8224A-5365-3FF1-3B03-E3997902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A55551-E4FE-9426-21D3-6435B20C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2506901"/>
            <a:ext cx="10512862" cy="34307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Namespace – </a:t>
            </a:r>
            <a:r>
              <a:rPr lang="ru-US" dirty="0"/>
              <a:t>логическое изолирование ресурсов (но можно и на сетевом уровне) друг от друга.</a:t>
            </a:r>
          </a:p>
          <a:p>
            <a:pPr marL="0" indent="0">
              <a:buNone/>
            </a:pPr>
            <a:r>
              <a:rPr lang="ru-RU" dirty="0"/>
              <a:t>Можно выдавать права пользователям на отдельные </a:t>
            </a:r>
            <a:r>
              <a:rPr lang="en-US" dirty="0"/>
              <a:t>ns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Можно настраивать лимиты потребления ресурсов на отдельные </a:t>
            </a:r>
            <a:r>
              <a:rPr lang="en-US" dirty="0"/>
              <a:t>ns</a:t>
            </a:r>
          </a:p>
          <a:p>
            <a:pPr marL="0" indent="0">
              <a:buNone/>
            </a:pPr>
            <a:r>
              <a:rPr lang="ru-US" dirty="0"/>
              <a:t>Переключение по </a:t>
            </a:r>
            <a:r>
              <a:rPr lang="en-US" dirty="0"/>
              <a:t>ns </a:t>
            </a:r>
            <a:r>
              <a:rPr lang="ru-RU" dirty="0"/>
              <a:t>происходит либо с помощью опции </a:t>
            </a:r>
            <a:r>
              <a:rPr lang="en-US" dirty="0"/>
              <a:t>–n, </a:t>
            </a:r>
            <a:r>
              <a:rPr lang="ru-RU" dirty="0"/>
              <a:t>либо через смену контекста. Либо с помощью утилиты </a:t>
            </a:r>
            <a:r>
              <a:rPr lang="en-US" dirty="0" err="1"/>
              <a:t>ke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Забегая вперед, </a:t>
            </a:r>
            <a:r>
              <a:rPr lang="en-US" dirty="0"/>
              <a:t>ns </a:t>
            </a:r>
            <a:r>
              <a:rPr lang="ru-RU" dirty="0"/>
              <a:t>используются и для обнаружения сервисов, так внутри одного </a:t>
            </a:r>
            <a:r>
              <a:rPr lang="en-US" dirty="0"/>
              <a:t>ns </a:t>
            </a:r>
            <a:r>
              <a:rPr lang="ru-RU" dirty="0"/>
              <a:t>сервисы могут найти друг друга по короткому имени </a:t>
            </a:r>
            <a:r>
              <a:rPr lang="en-US" dirty="0"/>
              <a:t>service, </a:t>
            </a:r>
            <a:r>
              <a:rPr lang="ru-RU" dirty="0"/>
              <a:t>а сервис из другого </a:t>
            </a:r>
            <a:r>
              <a:rPr lang="en-US" dirty="0"/>
              <a:t>ns </a:t>
            </a:r>
            <a:r>
              <a:rPr lang="ru-RU" dirty="0"/>
              <a:t>через </a:t>
            </a:r>
            <a:r>
              <a:rPr lang="en-US" dirty="0" err="1"/>
              <a:t>service.ns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A8A0E-9967-CC77-6C1B-3B237DBF86C0}"/>
              </a:ext>
            </a:extLst>
          </p:cNvPr>
          <p:cNvSpPr txBox="1"/>
          <p:nvPr/>
        </p:nvSpPr>
        <p:spPr>
          <a:xfrm>
            <a:off x="6526460" y="1196752"/>
            <a:ext cx="3257360" cy="10153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999" dirty="0">
                <a:solidFill>
                  <a:srgbClr val="000000"/>
                </a:solidFill>
                <a:latin typeface="Menlo" panose="020B0609030804020204" pitchFamily="49" charset="0"/>
              </a:rPr>
              <a:t>k get namespaces</a:t>
            </a:r>
          </a:p>
          <a:p>
            <a:r>
              <a:rPr lang="en-US" sz="1999" dirty="0">
                <a:solidFill>
                  <a:srgbClr val="000000"/>
                </a:solidFill>
                <a:latin typeface="Menlo" panose="020B0609030804020204" pitchFamily="49" charset="0"/>
              </a:rPr>
              <a:t>k get namespace</a:t>
            </a:r>
          </a:p>
          <a:p>
            <a:r>
              <a:rPr lang="en-US" sz="1999" dirty="0">
                <a:solidFill>
                  <a:srgbClr val="000000"/>
                </a:solidFill>
                <a:latin typeface="Menlo" panose="020B0609030804020204" pitchFamily="49" charset="0"/>
              </a:rPr>
              <a:t>k get 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3E50B-8667-F23F-574B-270C7AB136B9}"/>
              </a:ext>
            </a:extLst>
          </p:cNvPr>
          <p:cNvSpPr txBox="1"/>
          <p:nvPr/>
        </p:nvSpPr>
        <p:spPr>
          <a:xfrm>
            <a:off x="2437765" y="5937691"/>
            <a:ext cx="7512939" cy="7077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999" dirty="0">
                <a:solidFill>
                  <a:srgbClr val="000000"/>
                </a:solidFill>
                <a:latin typeface="Menlo" panose="020B0609030804020204" pitchFamily="49" charset="0"/>
              </a:rPr>
              <a:t>k –n default</a:t>
            </a:r>
          </a:p>
          <a:p>
            <a:r>
              <a:rPr lang="en-US" sz="1999" dirty="0">
                <a:solidFill>
                  <a:srgbClr val="222222"/>
                </a:solidFill>
                <a:latin typeface="SFMono-Regular"/>
              </a:rPr>
              <a:t>k config set-context --current --namespace</a:t>
            </a:r>
            <a:r>
              <a:rPr lang="en-US" sz="1999" dirty="0">
                <a:solidFill>
                  <a:srgbClr val="666666"/>
                </a:solidFill>
                <a:latin typeface="SFMono-Regular"/>
              </a:rPr>
              <a:t>=default</a:t>
            </a:r>
          </a:p>
        </p:txBody>
      </p:sp>
    </p:spTree>
    <p:extLst>
      <p:ext uri="{BB962C8B-B14F-4D97-AF65-F5344CB8AC3E}">
        <p14:creationId xmlns:p14="http://schemas.microsoft.com/office/powerpoint/2010/main" val="100260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5B6FB-8BCE-BAFF-D6C4-E020E481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r>
              <a:rPr lang="en-US" dirty="0" err="1"/>
              <a:t>kubernetes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EDEB7B-096A-CB2A-3BBE-79B81CE5E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2"/>
            <a:ext cx="4906414" cy="4350205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Оркестрация</a:t>
            </a:r>
            <a:r>
              <a:rPr lang="ru-RU" dirty="0"/>
              <a:t>:</a:t>
            </a:r>
          </a:p>
          <a:p>
            <a:pPr>
              <a:buFontTx/>
              <a:buChar char="-"/>
            </a:pPr>
            <a:r>
              <a:rPr lang="ru-RU" dirty="0"/>
              <a:t>Физический запуск приложения</a:t>
            </a:r>
          </a:p>
          <a:p>
            <a:pPr>
              <a:buFontTx/>
              <a:buChar char="-"/>
            </a:pPr>
            <a:r>
              <a:rPr lang="ru-RU" dirty="0"/>
              <a:t>Следить за тем, чтобы приложение работало</a:t>
            </a:r>
          </a:p>
          <a:p>
            <a:pPr>
              <a:buFontTx/>
              <a:buChar char="-"/>
            </a:pPr>
            <a:r>
              <a:rPr lang="ru-RU" dirty="0"/>
              <a:t>Обновление приложения</a:t>
            </a:r>
          </a:p>
          <a:p>
            <a:pPr>
              <a:buFontTx/>
              <a:buChar char="-"/>
            </a:pPr>
            <a:r>
              <a:rPr lang="ru-RU" dirty="0"/>
              <a:t>Масштабирования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F73CF62-9B36-129C-6FA6-520E1E439EEA}"/>
              </a:ext>
            </a:extLst>
          </p:cNvPr>
          <p:cNvSpPr txBox="1">
            <a:spLocks/>
          </p:cNvSpPr>
          <p:nvPr/>
        </p:nvSpPr>
        <p:spPr>
          <a:xfrm>
            <a:off x="6444429" y="1826042"/>
            <a:ext cx="4906414" cy="4350205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799" dirty="0"/>
              <a:t>Сетевой доступ:</a:t>
            </a:r>
          </a:p>
          <a:p>
            <a:pPr marL="0" indent="0">
              <a:buNone/>
            </a:pPr>
            <a:r>
              <a:rPr lang="ru-RU" sz="2799" dirty="0"/>
              <a:t>- Приложение должно быть доступно другим пользователям</a:t>
            </a:r>
            <a:endParaRPr lang="ru-US" sz="2799" dirty="0"/>
          </a:p>
        </p:txBody>
      </p:sp>
    </p:spTree>
    <p:extLst>
      <p:ext uri="{BB962C8B-B14F-4D97-AF65-F5344CB8AC3E}">
        <p14:creationId xmlns:p14="http://schemas.microsoft.com/office/powerpoint/2010/main" val="3430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E4597-7BEF-9F06-85C5-F14FAD7B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  <a:endParaRPr lang="ru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5DD87-E151-8863-4B66-A64E54C67520}"/>
              </a:ext>
            </a:extLst>
          </p:cNvPr>
          <p:cNvSpPr txBox="1"/>
          <p:nvPr/>
        </p:nvSpPr>
        <p:spPr>
          <a:xfrm>
            <a:off x="942561" y="2206011"/>
            <a:ext cx="10648749" cy="304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Pod – </a:t>
            </a:r>
            <a:r>
              <a:rPr lang="ru-RU" sz="2399" dirty="0"/>
              <a:t>минимальная единица работы в </a:t>
            </a:r>
            <a:r>
              <a:rPr lang="ru-RU" sz="2399" dirty="0" err="1"/>
              <a:t>кубере</a:t>
            </a:r>
            <a:r>
              <a:rPr lang="ru-RU" sz="2399" dirty="0"/>
              <a:t>. 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ru-RU" sz="2399" dirty="0"/>
              <a:t>Каждому поду присваивается </a:t>
            </a:r>
            <a:r>
              <a:rPr lang="en-US" sz="2399" dirty="0"/>
              <a:t>IP </a:t>
            </a:r>
            <a:r>
              <a:rPr lang="ru-RU" sz="2399" dirty="0"/>
              <a:t>адрес, который доступен на время жизни пода.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/>
              <a:t>Pod </a:t>
            </a:r>
            <a:r>
              <a:rPr lang="ru-RU" sz="2399" dirty="0"/>
              <a:t>не изменяемый объект, создав под нельзя ничего в нем поменять, включая образ, версию, команду запуска. 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ru-RU" sz="2399" dirty="0"/>
              <a:t>Если под завершился, его нельзя перезапустить (именно сам завершившийся под)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ru-RU" sz="2399" dirty="0"/>
              <a:t>Сам под может состоять из одного или несколько контейнеров </a:t>
            </a:r>
            <a:endParaRPr lang="ru-US" sz="23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0A56C-7456-1025-4E8F-7F62D29CBA20}"/>
              </a:ext>
            </a:extLst>
          </p:cNvPr>
          <p:cNvSpPr txBox="1"/>
          <p:nvPr/>
        </p:nvSpPr>
        <p:spPr>
          <a:xfrm>
            <a:off x="3036696" y="1550757"/>
            <a:ext cx="4980607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get pods</a:t>
            </a:r>
          </a:p>
        </p:txBody>
      </p:sp>
    </p:spTree>
    <p:extLst>
      <p:ext uri="{BB962C8B-B14F-4D97-AF65-F5344CB8AC3E}">
        <p14:creationId xmlns:p14="http://schemas.microsoft.com/office/powerpoint/2010/main" val="377252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C21F7-C20F-650A-870B-ACC48076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(</a:t>
            </a:r>
            <a:r>
              <a:rPr lang="ru-RU" dirty="0"/>
              <a:t>Том)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5F3662-7895-83A6-650F-2BB52AD0F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Общий ресурс хранения для совместного использования из контенеров, развернутых в подах</a:t>
            </a:r>
          </a:p>
          <a:p>
            <a:pPr marL="0" indent="0">
              <a:buNone/>
            </a:pPr>
            <a:r>
              <a:rPr lang="ru-RU" dirty="0"/>
              <a:t>Может быть в виде сетевого диска, физического диска или отдельных файлов конфигурации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482CC5-55EC-4A23-85E8-9600B015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33" y="3697148"/>
            <a:ext cx="8686958" cy="27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8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E4597-7BEF-9F06-85C5-F14FAD7B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  <a:endParaRPr lang="ru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0A56C-7456-1025-4E8F-7F62D29CBA20}"/>
              </a:ext>
            </a:extLst>
          </p:cNvPr>
          <p:cNvSpPr txBox="1"/>
          <p:nvPr/>
        </p:nvSpPr>
        <p:spPr>
          <a:xfrm>
            <a:off x="3036696" y="1550757"/>
            <a:ext cx="4980607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get pods –o wide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7B1E6D-0561-A105-73F7-445AEA98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99" y="2579489"/>
            <a:ext cx="10177826" cy="34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F20B2-849B-BCBE-E37B-A1F8F35E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9" dirty="0"/>
              <a:t>Docker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E7A815-1FD6-05EE-40C1-9ADCD964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US" sz="2799" dirty="0"/>
              <a:t>Всем знаком</a:t>
            </a:r>
          </a:p>
          <a:p>
            <a:r>
              <a:rPr lang="ru-US" sz="2799" dirty="0"/>
              <a:t>Запускаем образы</a:t>
            </a:r>
          </a:p>
          <a:p>
            <a:r>
              <a:rPr lang="en-US" sz="2799" dirty="0"/>
              <a:t>docker run</a:t>
            </a:r>
          </a:p>
          <a:p>
            <a:r>
              <a:rPr lang="en-US" sz="2799" dirty="0"/>
              <a:t>docker exec</a:t>
            </a:r>
          </a:p>
          <a:p>
            <a:r>
              <a:rPr lang="en-US" sz="2799" dirty="0"/>
              <a:t>docker logs</a:t>
            </a:r>
            <a:endParaRPr lang="ru-US" sz="2799" dirty="0"/>
          </a:p>
        </p:txBody>
      </p:sp>
      <p:pic>
        <p:nvPicPr>
          <p:cNvPr id="1026" name="Picture 2" descr="Docker Logo, symbol, meaning, history, PNG">
            <a:extLst>
              <a:ext uri="{FF2B5EF4-FFF2-40B4-BE49-F238E27FC236}">
                <a16:creationId xmlns:a16="http://schemas.microsoft.com/office/drawing/2014/main" id="{3E0F557D-143F-8088-E931-18684B9F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4290504"/>
            <a:ext cx="4428865" cy="249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0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C0A07-59BD-E601-5120-1284134B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цикл пода</a:t>
            </a:r>
            <a:endParaRPr lang="ru-US" dirty="0"/>
          </a:p>
        </p:txBody>
      </p:sp>
      <p:pic>
        <p:nvPicPr>
          <p:cNvPr id="1026" name="Picture 2" descr="6 Managing the lifecycle of the Pod's containers - Kubernetes in Action,  Second Edition MEAP V14">
            <a:extLst>
              <a:ext uri="{FF2B5EF4-FFF2-40B4-BE49-F238E27FC236}">
                <a16:creationId xmlns:a16="http://schemas.microsoft.com/office/drawing/2014/main" id="{94B4434F-BC71-44D5-E58B-776FAC28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29534"/>
            <a:ext cx="12188825" cy="365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46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6A3DD9-08F6-61D0-9597-CFC6A971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пода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FEB751-B764-0EEA-23E3-DCBAC1A9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81" y="1691140"/>
            <a:ext cx="4253392" cy="464699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977E440C-11C0-8E73-BF9A-876A0B22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799" y="1839533"/>
            <a:ext cx="5767044" cy="43502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Манифест пода может включать:</a:t>
            </a:r>
          </a:p>
          <a:p>
            <a:pPr>
              <a:buFontTx/>
              <a:buChar char="-"/>
            </a:pPr>
            <a:r>
              <a:rPr lang="ru-RU" dirty="0"/>
              <a:t>Несколько контейнеров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Правила валидации работы пода  </a:t>
            </a:r>
            <a:r>
              <a:rPr lang="en-US" dirty="0"/>
              <a:t>liveness </a:t>
            </a:r>
            <a:r>
              <a:rPr lang="ru-RU" dirty="0"/>
              <a:t>и </a:t>
            </a:r>
            <a:r>
              <a:rPr lang="en-US" dirty="0" err="1"/>
              <a:t>readness</a:t>
            </a:r>
            <a:r>
              <a:rPr lang="en-US" dirty="0"/>
              <a:t> </a:t>
            </a:r>
            <a:r>
              <a:rPr lang="ru-RU" dirty="0"/>
              <a:t>пробы</a:t>
            </a:r>
          </a:p>
          <a:p>
            <a:pPr>
              <a:buFontTx/>
              <a:buChar char="-"/>
            </a:pPr>
            <a:r>
              <a:rPr lang="ru-RU" dirty="0"/>
              <a:t>Ограничения по ресурсам </a:t>
            </a:r>
            <a:r>
              <a:rPr lang="en-US" dirty="0"/>
              <a:t>limits/requests</a:t>
            </a:r>
          </a:p>
          <a:p>
            <a:pPr>
              <a:buFontTx/>
              <a:buChar char="-"/>
            </a:pPr>
            <a:r>
              <a:rPr lang="ru-RU" dirty="0"/>
              <a:t>Подключения различных томов (</a:t>
            </a:r>
            <a:r>
              <a:rPr lang="en-US" dirty="0"/>
              <a:t>volumes)</a:t>
            </a:r>
          </a:p>
          <a:p>
            <a:pPr>
              <a:buFontTx/>
              <a:buChar char="-"/>
            </a:pPr>
            <a:r>
              <a:rPr lang="ru-RU" dirty="0"/>
              <a:t>Настройки для фильтрации </a:t>
            </a:r>
            <a:r>
              <a:rPr lang="ru-RU" dirty="0" err="1"/>
              <a:t>нод</a:t>
            </a:r>
            <a:r>
              <a:rPr lang="ru-RU" dirty="0"/>
              <a:t>, на которых может быть запущен под</a:t>
            </a:r>
          </a:p>
        </p:txBody>
      </p:sp>
    </p:spTree>
    <p:extLst>
      <p:ext uri="{BB962C8B-B14F-4D97-AF65-F5344CB8AC3E}">
        <p14:creationId xmlns:p14="http://schemas.microsoft.com/office/powerpoint/2010/main" val="257645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CA124F-CC02-1758-E790-98738994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 container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9C23BA-3F2E-7FC1-F261-5CE1F7A8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62" y="1691141"/>
            <a:ext cx="9658408" cy="50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E4597-7BEF-9F06-85C5-F14FAD7B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ru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5DD87-E151-8863-4B66-A64E54C67520}"/>
              </a:ext>
            </a:extLst>
          </p:cNvPr>
          <p:cNvSpPr txBox="1"/>
          <p:nvPr/>
        </p:nvSpPr>
        <p:spPr>
          <a:xfrm>
            <a:off x="942561" y="2206012"/>
            <a:ext cx="10648749" cy="230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 err="1">
                <a:solidFill>
                  <a:srgbClr val="000000"/>
                </a:solidFill>
                <a:latin typeface="Menlo" panose="020B0609030804020204" pitchFamily="49" charset="0"/>
              </a:rPr>
              <a:t>replicaset</a:t>
            </a:r>
            <a:r>
              <a:rPr lang="en-US" sz="2399" dirty="0"/>
              <a:t> – </a:t>
            </a:r>
            <a:r>
              <a:rPr lang="ru-RU" sz="2399" dirty="0"/>
              <a:t>группа подов одной версии. </a:t>
            </a:r>
            <a:r>
              <a:rPr lang="ru-RU" sz="2399" dirty="0" err="1"/>
              <a:t>Репликасет</a:t>
            </a:r>
            <a:r>
              <a:rPr lang="ru-RU" sz="2399" dirty="0"/>
              <a:t> порождает поды в заданном количестве по заданному шаблону и следит, чтобы их было заданное количество.</a:t>
            </a:r>
          </a:p>
          <a:p>
            <a:endParaRPr lang="ru-RU" sz="2399" dirty="0"/>
          </a:p>
          <a:p>
            <a:r>
              <a:rPr lang="ru-RU" sz="2399" dirty="0"/>
              <a:t>На самом деле почти никогда явно не используется и почти всегда управляется через </a:t>
            </a:r>
            <a:r>
              <a:rPr lang="en-US" sz="2399" dirty="0"/>
              <a:t>deployment</a:t>
            </a:r>
            <a:endParaRPr lang="ru-RU" sz="239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0A56C-7456-1025-4E8F-7F62D29CBA20}"/>
              </a:ext>
            </a:extLst>
          </p:cNvPr>
          <p:cNvSpPr txBox="1"/>
          <p:nvPr/>
        </p:nvSpPr>
        <p:spPr>
          <a:xfrm>
            <a:off x="3036696" y="1550757"/>
            <a:ext cx="4980607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–n master get </a:t>
            </a:r>
            <a:r>
              <a:rPr lang="en-US" sz="2399" dirty="0" err="1">
                <a:solidFill>
                  <a:srgbClr val="000000"/>
                </a:solidFill>
                <a:latin typeface="Menlo" panose="020B0609030804020204" pitchFamily="49" charset="0"/>
              </a:rPr>
              <a:t>replicaset</a:t>
            </a:r>
            <a:endParaRPr lang="en-US" sz="2399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20D75D-21DB-CA9E-A6B4-FA3B7B98D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78"/>
          <a:stretch/>
        </p:blipFill>
        <p:spPr>
          <a:xfrm>
            <a:off x="1499642" y="5031255"/>
            <a:ext cx="9189539" cy="5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E4597-7BEF-9F06-85C5-F14FAD7B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ru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5DD87-E151-8863-4B66-A64E54C67520}"/>
              </a:ext>
            </a:extLst>
          </p:cNvPr>
          <p:cNvSpPr txBox="1"/>
          <p:nvPr/>
        </p:nvSpPr>
        <p:spPr>
          <a:xfrm>
            <a:off x="942561" y="2206012"/>
            <a:ext cx="10648749" cy="138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>
                <a:solidFill>
                  <a:srgbClr val="000000"/>
                </a:solidFill>
              </a:rPr>
              <a:t>Deployment</a:t>
            </a:r>
            <a:r>
              <a:rPr lang="en-US" sz="2799" dirty="0"/>
              <a:t> – </a:t>
            </a:r>
            <a:r>
              <a:rPr lang="ru-RU" sz="2799" dirty="0"/>
              <a:t>высокоуровневая абстракция, которая позволяет создавать, обновлять и масштабировать приложение.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0A56C-7456-1025-4E8F-7F62D29CBA20}"/>
              </a:ext>
            </a:extLst>
          </p:cNvPr>
          <p:cNvSpPr txBox="1"/>
          <p:nvPr/>
        </p:nvSpPr>
        <p:spPr>
          <a:xfrm>
            <a:off x="3036696" y="1550757"/>
            <a:ext cx="4980607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get deploy</a:t>
            </a:r>
          </a:p>
        </p:txBody>
      </p:sp>
    </p:spTree>
    <p:extLst>
      <p:ext uri="{BB962C8B-B14F-4D97-AF65-F5344CB8AC3E}">
        <p14:creationId xmlns:p14="http://schemas.microsoft.com/office/powerpoint/2010/main" val="393773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D5866-C20D-A852-B895-4A68F94C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en-US" dirty="0"/>
              <a:t>deployment</a:t>
            </a:r>
            <a:endParaRPr lang="ru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E81646-1235-FD50-87F3-EBF9DB9C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405" y="893"/>
            <a:ext cx="4306150" cy="6856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18BD7-617F-6D8F-DB59-AE18423E78AF}"/>
              </a:ext>
            </a:extLst>
          </p:cNvPr>
          <p:cNvSpPr txBox="1"/>
          <p:nvPr/>
        </p:nvSpPr>
        <p:spPr>
          <a:xfrm>
            <a:off x="837981" y="1691140"/>
            <a:ext cx="6314717" cy="3046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99" dirty="0"/>
              <a:t>Помимо метаинформации о самом объекте в </a:t>
            </a:r>
            <a:r>
              <a:rPr lang="en-US" sz="2399" dirty="0"/>
              <a:t>deployment </a:t>
            </a:r>
            <a:r>
              <a:rPr lang="ru-RU" sz="2399" dirty="0"/>
              <a:t>указывается:</a:t>
            </a:r>
          </a:p>
          <a:p>
            <a:pPr marL="285664" indent="-285664">
              <a:buFontTx/>
              <a:buChar char="-"/>
            </a:pPr>
            <a:r>
              <a:rPr lang="ru-RU" sz="2399" dirty="0"/>
              <a:t>Число реплик</a:t>
            </a:r>
          </a:p>
          <a:p>
            <a:pPr marL="285664" indent="-285664">
              <a:buFontTx/>
              <a:buChar char="-"/>
            </a:pPr>
            <a:r>
              <a:rPr lang="ru-RU" sz="2399" dirty="0"/>
              <a:t>Стратегия обновления подов</a:t>
            </a:r>
          </a:p>
          <a:p>
            <a:pPr marL="285664" indent="-285664">
              <a:buFontTx/>
              <a:buChar char="-"/>
            </a:pPr>
            <a:r>
              <a:rPr lang="en-US" sz="2399" dirty="0"/>
              <a:t>Selector</a:t>
            </a:r>
            <a:r>
              <a:rPr lang="ru-RU" sz="2399" dirty="0"/>
              <a:t>, который позволяет определить, какие поды должны управляться </a:t>
            </a:r>
            <a:r>
              <a:rPr lang="ru-RU" sz="2399" dirty="0" err="1"/>
              <a:t>деплойментом</a:t>
            </a:r>
            <a:endParaRPr lang="ru-RU" sz="2399" dirty="0"/>
          </a:p>
          <a:p>
            <a:pPr marL="285664" indent="-285664">
              <a:buFontTx/>
              <a:buChar char="-"/>
            </a:pPr>
            <a:r>
              <a:rPr lang="ru-RU" sz="2399" dirty="0"/>
              <a:t>Шаблон пода</a:t>
            </a:r>
          </a:p>
        </p:txBody>
      </p:sp>
    </p:spTree>
    <p:extLst>
      <p:ext uri="{BB962C8B-B14F-4D97-AF65-F5344CB8AC3E}">
        <p14:creationId xmlns:p14="http://schemas.microsoft.com/office/powerpoint/2010/main" val="123579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E4597-7BEF-9F06-85C5-F14FAD7B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создания подов </a:t>
            </a:r>
            <a:r>
              <a:rPr lang="en-US" dirty="0"/>
              <a:t>deployment</a:t>
            </a:r>
            <a:endParaRPr lang="ru-US" dirty="0"/>
          </a:p>
        </p:txBody>
      </p:sp>
      <p:pic>
        <p:nvPicPr>
          <p:cNvPr id="8194" name="Picture 2" descr="Pod chain">
            <a:extLst>
              <a:ext uri="{FF2B5EF4-FFF2-40B4-BE49-F238E27FC236}">
                <a16:creationId xmlns:a16="http://schemas.microsoft.com/office/drawing/2014/main" id="{0D271AFC-ECD4-9767-FB0A-C35C518E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82" y="1520378"/>
            <a:ext cx="8703061" cy="523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5B80F5-FEE9-A7B7-C6A5-C5529CB6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обновления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884C63-C9A7-1FF6-73EE-86B5B0798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Определяет в каком порядке обновлять поды в </a:t>
            </a:r>
            <a:r>
              <a:rPr lang="en-US" dirty="0"/>
              <a:t>deployment</a:t>
            </a:r>
          </a:p>
          <a:p>
            <a:r>
              <a:rPr lang="en-US" dirty="0"/>
              <a:t>Recreate</a:t>
            </a:r>
          </a:p>
          <a:p>
            <a:r>
              <a:rPr lang="en-US" dirty="0"/>
              <a:t>Rolling update</a:t>
            </a:r>
          </a:p>
          <a:p>
            <a:r>
              <a:rPr lang="en-US" dirty="0"/>
              <a:t>Blue/green </a:t>
            </a:r>
          </a:p>
          <a:p>
            <a:r>
              <a:rPr lang="en-US" dirty="0"/>
              <a:t>Canary</a:t>
            </a:r>
          </a:p>
          <a:p>
            <a:r>
              <a:rPr lang="en-US" dirty="0"/>
              <a:t>A/B testing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19614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264F4-705F-24B1-DBBA-3A1D63AD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</a:t>
            </a:r>
            <a:endParaRPr lang="ru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081AB9-8C1A-A6E9-489B-9554247D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49" y="1322722"/>
            <a:ext cx="8935726" cy="553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824D5-D590-4A1E-9845-D9F9CD45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Blue/green</a:t>
            </a:r>
            <a:endParaRPr lang="ru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98EC9F-69F8-DCF7-460B-932A09C28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47" y="1186834"/>
            <a:ext cx="9155130" cy="56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F20B2-849B-BCBE-E37B-A1F8F35E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9" dirty="0"/>
              <a:t>Docker</a:t>
            </a:r>
            <a:r>
              <a:rPr lang="ru-RU" sz="4399" dirty="0"/>
              <a:t> </a:t>
            </a:r>
            <a:r>
              <a:rPr lang="en-US" sz="4399" dirty="0"/>
              <a:t>compose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E7A815-1FD6-05EE-40C1-9ADCD964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799" dirty="0"/>
              <a:t>Организует взаимосвязанный набор сервисов</a:t>
            </a:r>
          </a:p>
          <a:p>
            <a:r>
              <a:rPr lang="ru-RU" sz="2799" dirty="0"/>
              <a:t>Организует сетевое взаимодействие и </a:t>
            </a:r>
            <a:r>
              <a:rPr lang="en-US" sz="2799" dirty="0"/>
              <a:t>service discovering</a:t>
            </a:r>
            <a:endParaRPr lang="ru-RU" sz="2799" dirty="0"/>
          </a:p>
          <a:p>
            <a:r>
              <a:rPr lang="ru-RU" sz="2799" dirty="0"/>
              <a:t>НО! Работает на одном сервере, значит упираемся в физические лимиты</a:t>
            </a:r>
          </a:p>
          <a:p>
            <a:r>
              <a:rPr lang="ru-RU" dirty="0"/>
              <a:t>НО! Нет механизмов обновления без </a:t>
            </a:r>
            <a:r>
              <a:rPr lang="ru-RU" dirty="0" err="1"/>
              <a:t>даунтайма</a:t>
            </a:r>
            <a:endParaRPr lang="ru-US" sz="2799" dirty="0"/>
          </a:p>
        </p:txBody>
      </p:sp>
      <p:pic>
        <p:nvPicPr>
          <p:cNvPr id="2050" name="Picture 2" descr="What is Docker Compose, and why does it matter? - DESOSA 2020">
            <a:extLst>
              <a:ext uri="{FF2B5EF4-FFF2-40B4-BE49-F238E27FC236}">
                <a16:creationId xmlns:a16="http://schemas.microsoft.com/office/drawing/2014/main" id="{45264314-B6DC-6E9E-2A64-5DDA7CDB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4774268"/>
            <a:ext cx="3448844" cy="198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73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99BC2-3896-20F1-1F8C-5E74CF60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Canary</a:t>
            </a:r>
            <a:endParaRPr lang="ru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A264200-22E6-72D4-2EBB-112AE2329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03865"/>
            <a:ext cx="12188825" cy="385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1281FF-5053-42CF-E0D8-099E40FF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</a:t>
            </a:r>
            <a:endParaRPr lang="ru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848A63-BCEE-94E3-F64E-AE1BAD5C6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58397"/>
            <a:ext cx="12188825" cy="492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5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A28-2CED-E63D-DCF8-B2C8C545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9041A0-3508-2798-D878-A191D7806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2903974"/>
            <a:ext cx="4646990" cy="32722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US" dirty="0"/>
              <a:t>Хоть каждый под имеет свой </a:t>
            </a:r>
            <a:r>
              <a:rPr lang="en-US" dirty="0" err="1"/>
              <a:t>ip</a:t>
            </a:r>
            <a:r>
              <a:rPr lang="ru-RU" dirty="0"/>
              <a:t>, но каждое пересоздание пода приводит к новому </a:t>
            </a:r>
            <a:r>
              <a:rPr lang="en-US" dirty="0" err="1"/>
              <a:t>ip</a:t>
            </a:r>
            <a:r>
              <a:rPr lang="ru-RU" dirty="0"/>
              <a:t>, а еще существует масштабирование, поэтому для организации сетевого взаимодействия существует особая сущность </a:t>
            </a:r>
            <a:r>
              <a:rPr lang="en-US" dirty="0"/>
              <a:t>Service</a:t>
            </a:r>
            <a:endParaRPr lang="ru-US" dirty="0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F4A19B3D-CDB2-D0FA-E1EE-F683951941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52" y="3276640"/>
            <a:ext cx="304721" cy="3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ru-US" sz="2399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E39C07-550E-7000-C39E-18F30082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68" y="893"/>
            <a:ext cx="6264602" cy="6856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C5A3E8-29BB-C5CF-E84F-3B1F57FC19AA}"/>
              </a:ext>
            </a:extLst>
          </p:cNvPr>
          <p:cNvSpPr txBox="1"/>
          <p:nvPr/>
        </p:nvSpPr>
        <p:spPr>
          <a:xfrm>
            <a:off x="837981" y="1933717"/>
            <a:ext cx="4548161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get svc</a:t>
            </a:r>
          </a:p>
        </p:txBody>
      </p:sp>
    </p:spTree>
    <p:extLst>
      <p:ext uri="{BB962C8B-B14F-4D97-AF65-F5344CB8AC3E}">
        <p14:creationId xmlns:p14="http://schemas.microsoft.com/office/powerpoint/2010/main" val="5804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45B59-D837-DB62-E18E-E3482F78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</a:t>
            </a:r>
            <a:r>
              <a:rPr lang="ru-RU" dirty="0"/>
              <a:t> (</a:t>
            </a:r>
            <a:r>
              <a:rPr lang="en-US" dirty="0"/>
              <a:t>service discovering)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DC7F9-16B1-6A9A-ED3C-C6935F14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Для каждого сервиса создается </a:t>
            </a:r>
            <a:r>
              <a:rPr lang="ru-RU" dirty="0"/>
              <a:t>локальное для кластера </a:t>
            </a:r>
            <a:r>
              <a:rPr lang="en-US" dirty="0" err="1"/>
              <a:t>dns</a:t>
            </a:r>
            <a:r>
              <a:rPr lang="en-US" dirty="0"/>
              <a:t> </a:t>
            </a:r>
            <a:r>
              <a:rPr lang="ru-RU" dirty="0"/>
              <a:t>имя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SFMono-Regular"/>
              </a:rPr>
              <a:t>my-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FMono-Regular"/>
              </a:rPr>
              <a:t>svc.my</a:t>
            </a:r>
            <a:r>
              <a:rPr lang="en-US" b="0" i="0" dirty="0">
                <a:solidFill>
                  <a:srgbClr val="222222"/>
                </a:solidFill>
                <a:effectLst/>
                <a:latin typeface="SFMono-Regular"/>
              </a:rPr>
              <a:t>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FMono-Regular"/>
              </a:rPr>
              <a:t>namespace.svc.cluster.local</a:t>
            </a:r>
            <a:endParaRPr lang="en-US" b="0" i="0" dirty="0">
              <a:solidFill>
                <a:srgbClr val="222222"/>
              </a:solidFill>
              <a:effectLst/>
              <a:latin typeface="SFMono-Regular"/>
            </a:endParaRPr>
          </a:p>
          <a:p>
            <a:pPr marL="0" indent="0">
              <a:buNone/>
            </a:pPr>
            <a:endParaRPr lang="ru-RU" dirty="0">
              <a:solidFill>
                <a:srgbClr val="222222"/>
              </a:solidFill>
              <a:latin typeface="SFMono-Regular"/>
            </a:endParaRPr>
          </a:p>
          <a:p>
            <a:pPr marL="0" indent="0">
              <a:buNone/>
            </a:pPr>
            <a:r>
              <a:rPr lang="ru-RU" dirty="0">
                <a:solidFill>
                  <a:srgbClr val="222222"/>
                </a:solidFill>
                <a:latin typeface="SFMono-Regular"/>
              </a:rPr>
              <a:t>В целом, работать будут и укороченные имена </a:t>
            </a:r>
            <a:r>
              <a:rPr lang="en-US" b="0" i="1" dirty="0">
                <a:solidFill>
                  <a:srgbClr val="222222"/>
                </a:solidFill>
                <a:effectLst/>
                <a:latin typeface="SFMono-Regular"/>
              </a:rPr>
              <a:t>my-svc</a:t>
            </a:r>
            <a:r>
              <a:rPr lang="ru-RU" b="0" i="0" dirty="0">
                <a:solidFill>
                  <a:srgbClr val="222222"/>
                </a:solidFill>
                <a:effectLst/>
                <a:latin typeface="SFMono-Regular"/>
              </a:rPr>
              <a:t> в рамках одного </a:t>
            </a:r>
            <a:r>
              <a:rPr lang="en-US" b="0" i="0" dirty="0">
                <a:solidFill>
                  <a:srgbClr val="222222"/>
                </a:solidFill>
                <a:effectLst/>
                <a:latin typeface="SFMono-Regular"/>
              </a:rPr>
              <a:t>ns </a:t>
            </a:r>
            <a:r>
              <a:rPr lang="ru-RU" b="0" i="0" dirty="0">
                <a:solidFill>
                  <a:srgbClr val="222222"/>
                </a:solidFill>
                <a:effectLst/>
                <a:latin typeface="SFMono-Regular"/>
              </a:rPr>
              <a:t>или </a:t>
            </a:r>
            <a:r>
              <a:rPr lang="en-US" b="0" i="1" dirty="0">
                <a:solidFill>
                  <a:srgbClr val="222222"/>
                </a:solidFill>
                <a:effectLst/>
                <a:latin typeface="SFMono-Regular"/>
              </a:rPr>
              <a:t>my-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SFMono-Regular"/>
              </a:rPr>
              <a:t>svc.my</a:t>
            </a:r>
            <a:r>
              <a:rPr lang="en-US" b="0" i="1" dirty="0">
                <a:solidFill>
                  <a:srgbClr val="222222"/>
                </a:solidFill>
                <a:effectLst/>
                <a:latin typeface="SFMono-Regular"/>
              </a:rPr>
              <a:t>-namespace </a:t>
            </a:r>
            <a:r>
              <a:rPr lang="ru-RU" dirty="0">
                <a:solidFill>
                  <a:srgbClr val="222222"/>
                </a:solidFill>
                <a:latin typeface="SFMono-Regular"/>
              </a:rPr>
              <a:t>в рамках одного кластера.</a:t>
            </a:r>
          </a:p>
          <a:p>
            <a:pPr marL="0" indent="0">
              <a:buNone/>
            </a:pPr>
            <a:r>
              <a:rPr lang="ru-RU" dirty="0">
                <a:solidFill>
                  <a:srgbClr val="222222"/>
                </a:solidFill>
                <a:latin typeface="SFMono-Regular"/>
              </a:rPr>
              <a:t>Но лучше сразу писать полное имя, так понятнее и надежнее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268484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AFF96-8573-D251-CE60-B39E3418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сервиса</a:t>
            </a:r>
            <a:endParaRPr lang="ru-US" dirty="0"/>
          </a:p>
        </p:txBody>
      </p:sp>
      <p:pic>
        <p:nvPicPr>
          <p:cNvPr id="2052" name="Picture 4" descr="Service - Kubernetes Guide with Examples">
            <a:extLst>
              <a:ext uri="{FF2B5EF4-FFF2-40B4-BE49-F238E27FC236}">
                <a16:creationId xmlns:a16="http://schemas.microsoft.com/office/drawing/2014/main" id="{F271D754-B19F-DDD3-C36C-1683E690B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069" y="1543419"/>
            <a:ext cx="8324685" cy="530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4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341FCC7-CE53-9A29-D551-C06FA1677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39" b="50450"/>
          <a:stretch/>
        </p:blipFill>
        <p:spPr bwMode="auto">
          <a:xfrm>
            <a:off x="6497833" y="365923"/>
            <a:ext cx="4632705" cy="579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CF6F1D1-AAEC-5EA8-D216-D684AC46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n-US" dirty="0"/>
              <a:t>Cluster IP</a:t>
            </a:r>
            <a:endParaRPr lang="ru-US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734AE00-90BC-3CCA-8EDC-525DCC43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792864"/>
            <a:ext cx="4646990" cy="327227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Основной вид сервисов для взаимодействия приложений в </a:t>
            </a:r>
            <a:r>
              <a:rPr lang="ru-RU" dirty="0" err="1"/>
              <a:t>кубере</a:t>
            </a:r>
            <a:r>
              <a:rPr lang="ru-RU" dirty="0"/>
              <a:t> между собой. </a:t>
            </a:r>
          </a:p>
          <a:p>
            <a:pPr marL="0" indent="0">
              <a:buNone/>
            </a:pPr>
            <a:r>
              <a:rPr lang="ru-RU" dirty="0"/>
              <a:t>На сервис выделяется постоянный </a:t>
            </a:r>
            <a:r>
              <a:rPr lang="en-US" dirty="0" err="1"/>
              <a:t>ip</a:t>
            </a:r>
            <a:r>
              <a:rPr lang="ru-RU" dirty="0"/>
              <a:t>, который не меняется 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390239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341FCC7-CE53-9A29-D551-C06FA1677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39" b="50450"/>
          <a:stretch/>
        </p:blipFill>
        <p:spPr bwMode="auto">
          <a:xfrm>
            <a:off x="6497833" y="365923"/>
            <a:ext cx="4632705" cy="579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CF6F1D1-AAEC-5EA8-D216-D684AC46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n-US" dirty="0"/>
              <a:t>Cluster IP headless</a:t>
            </a:r>
            <a:endParaRPr lang="ru-US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734AE00-90BC-3CCA-8EDC-525DCC43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792864"/>
            <a:ext cx="4646990" cy="327227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Если при создании </a:t>
            </a:r>
            <a:r>
              <a:rPr lang="en-US" dirty="0" err="1"/>
              <a:t>clusterIp</a:t>
            </a:r>
            <a:r>
              <a:rPr lang="en-US" dirty="0"/>
              <a:t> </a:t>
            </a:r>
            <a:r>
              <a:rPr lang="ru-RU" dirty="0"/>
              <a:t>сервиса указать </a:t>
            </a:r>
            <a:r>
              <a:rPr lang="en-US" dirty="0" err="1"/>
              <a:t>clusterIp</a:t>
            </a:r>
            <a:r>
              <a:rPr lang="en-US" dirty="0"/>
              <a:t>: none</a:t>
            </a:r>
            <a:r>
              <a:rPr lang="ru-RU" dirty="0"/>
              <a:t>, тогда отдельный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ru-RU" dirty="0"/>
              <a:t>не выделится, а актуальный список подов сразу будет доступен в </a:t>
            </a:r>
            <a:r>
              <a:rPr lang="en-US" dirty="0" err="1"/>
              <a:t>dns</a:t>
            </a:r>
            <a:r>
              <a:rPr lang="ru-RU" dirty="0"/>
              <a:t> записи сервиса.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130329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341FCC7-CE53-9A29-D551-C06FA1677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7" b="50450"/>
          <a:stretch/>
        </p:blipFill>
        <p:spPr bwMode="auto">
          <a:xfrm>
            <a:off x="6417792" y="285024"/>
            <a:ext cx="4646990" cy="584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CF6F1D1-AAEC-5EA8-D216-D684AC46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n-US" dirty="0" err="1"/>
              <a:t>NodePort</a:t>
            </a:r>
            <a:endParaRPr lang="ru-US" dirty="0"/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A0073410-2DE9-5AFC-D5F8-11D19618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792864"/>
            <a:ext cx="4646990" cy="3272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Примитивный сервис для того, чтобы сделать приложение доступным из интернета. Работает аналогично </a:t>
            </a:r>
            <a:r>
              <a:rPr lang="en-US" dirty="0"/>
              <a:t>bind </a:t>
            </a:r>
            <a:r>
              <a:rPr lang="ru-RU" dirty="0"/>
              <a:t>порта у докера, в итоге порт контейнера связывается в портом у сервера, на которой под запущен.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224013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CF6F1D1-AAEC-5EA8-D216-D684AC46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n-US" dirty="0" err="1"/>
              <a:t>LoadBalancer</a:t>
            </a:r>
            <a:endParaRPr lang="ru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524555-43DD-071E-8DB4-32DB2442B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5" r="55292"/>
          <a:stretch/>
        </p:blipFill>
        <p:spPr bwMode="auto">
          <a:xfrm>
            <a:off x="6805485" y="890347"/>
            <a:ext cx="4399176" cy="50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30B17BC-9930-0C69-A10B-4BC6152C9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792864"/>
            <a:ext cx="4646990" cy="3272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US" dirty="0"/>
              <a:t>Сервис основанный на возможностях облачных провайдеров, работает на сетевом уровне, связывает выделенный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ru-RU" dirty="0"/>
              <a:t>и поды напрямую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280584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341FCC7-CE53-9A29-D551-C06FA1677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5" t="53694"/>
          <a:stretch/>
        </p:blipFill>
        <p:spPr bwMode="auto">
          <a:xfrm>
            <a:off x="6858143" y="968974"/>
            <a:ext cx="4492700" cy="492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CF6F1D1-AAEC-5EA8-D216-D684AC46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n-US" dirty="0" err="1"/>
              <a:t>ExternalName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57B57-575C-EC86-92F8-D8DC69661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792864"/>
            <a:ext cx="4646990" cy="3272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US" dirty="0"/>
              <a:t>Просто </a:t>
            </a:r>
            <a:r>
              <a:rPr lang="en-US" dirty="0"/>
              <a:t>DNS </a:t>
            </a:r>
            <a:r>
              <a:rPr lang="ru-RU" dirty="0"/>
              <a:t>запись в </a:t>
            </a:r>
            <a:r>
              <a:rPr lang="en-US" dirty="0"/>
              <a:t> </a:t>
            </a:r>
            <a:r>
              <a:rPr lang="ru-RU" dirty="0"/>
              <a:t>кластере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3734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F20B2-849B-BCBE-E37B-A1F8F35E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9" dirty="0"/>
              <a:t>Docker</a:t>
            </a:r>
            <a:r>
              <a:rPr lang="ru-RU" sz="4399" dirty="0"/>
              <a:t> </a:t>
            </a:r>
            <a:r>
              <a:rPr lang="en-US" sz="4399" dirty="0"/>
              <a:t>swarm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E7A815-1FD6-05EE-40C1-9ADCD964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Решение для </a:t>
            </a:r>
            <a:r>
              <a:rPr lang="ru-RU" dirty="0" err="1"/>
              <a:t>оркестрации</a:t>
            </a:r>
            <a:r>
              <a:rPr lang="ru-RU" dirty="0"/>
              <a:t> </a:t>
            </a:r>
            <a:r>
              <a:rPr lang="en-US" dirty="0"/>
              <a:t>docker </a:t>
            </a:r>
            <a:r>
              <a:rPr lang="ru-RU" dirty="0"/>
              <a:t>контейнеров</a:t>
            </a:r>
            <a:endParaRPr lang="en-US" dirty="0"/>
          </a:p>
          <a:p>
            <a:r>
              <a:rPr lang="ru-RU" dirty="0"/>
              <a:t>Нативное решение встроенное в докер</a:t>
            </a:r>
          </a:p>
          <a:p>
            <a:r>
              <a:rPr lang="ru-RU" dirty="0"/>
              <a:t>Есть базовые операции</a:t>
            </a:r>
          </a:p>
          <a:p>
            <a:r>
              <a:rPr lang="ru-RU" dirty="0"/>
              <a:t>Низкий порог вхождения</a:t>
            </a:r>
          </a:p>
        </p:txBody>
      </p:sp>
      <p:pic>
        <p:nvPicPr>
          <p:cNvPr id="6" name="Picture 2" descr="swarm - Official Image | Docker Hub">
            <a:extLst>
              <a:ext uri="{FF2B5EF4-FFF2-40B4-BE49-F238E27FC236}">
                <a16:creationId xmlns:a16="http://schemas.microsoft.com/office/drawing/2014/main" id="{A8F36616-A2ED-1308-4220-0C662C4AE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3345" y="3954040"/>
            <a:ext cx="3611680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5CB42-669C-84E8-BB17-91B3291B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Итоговая схема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40609E-3562-803B-A93C-370B18A9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02" y="1717671"/>
            <a:ext cx="6436294" cy="47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11926-4389-2D42-EF0B-D38FE971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</a:t>
            </a:r>
            <a:endParaRPr lang="ru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3D32CB1-2F3A-9D43-1E96-0F9AC262F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31" y="1335075"/>
            <a:ext cx="8957963" cy="55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7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445B59-D837-DB62-E18E-E3482F78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приложений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DC7F9-16B1-6A9A-ED3C-C6935F14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Kubeway</a:t>
            </a:r>
            <a:r>
              <a:rPr lang="en-US" dirty="0"/>
              <a:t> </a:t>
            </a:r>
            <a:r>
              <a:rPr lang="ru-RU" dirty="0"/>
              <a:t>подход подразумевает хранить конфиг отдельно от кода приложения, чтобы можно вносить правки в конфиг без долгого цикла </a:t>
            </a:r>
            <a:r>
              <a:rPr lang="en-US" dirty="0"/>
              <a:t>CI/CD</a:t>
            </a:r>
          </a:p>
          <a:p>
            <a:pPr marL="0" indent="0">
              <a:buNone/>
            </a:pPr>
            <a:r>
              <a:rPr lang="ru-RU" dirty="0"/>
              <a:t>Для открытых файлов конфигурации используется </a:t>
            </a:r>
            <a:r>
              <a:rPr lang="en-US" dirty="0" err="1"/>
              <a:t>ConfigMap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Для секретов используется </a:t>
            </a:r>
            <a:r>
              <a:rPr lang="en-US" dirty="0"/>
              <a:t>secrets</a:t>
            </a:r>
            <a:r>
              <a:rPr lang="ru-RU" dirty="0"/>
              <a:t>, это могут быть как файлы, так и переменные окружения</a:t>
            </a:r>
            <a:endParaRPr lang="ru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10573-FE83-2F1A-EA74-EA45AF3260D1}"/>
              </a:ext>
            </a:extLst>
          </p:cNvPr>
          <p:cNvSpPr txBox="1"/>
          <p:nvPr/>
        </p:nvSpPr>
        <p:spPr>
          <a:xfrm>
            <a:off x="3810560" y="3706227"/>
            <a:ext cx="4548161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get 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26A5F-6367-190C-2F6C-D4E5B232AD8C}"/>
              </a:ext>
            </a:extLst>
          </p:cNvPr>
          <p:cNvSpPr txBox="1"/>
          <p:nvPr/>
        </p:nvSpPr>
        <p:spPr>
          <a:xfrm>
            <a:off x="3810559" y="5156200"/>
            <a:ext cx="4548161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get secrets</a:t>
            </a:r>
          </a:p>
        </p:txBody>
      </p:sp>
    </p:spTree>
    <p:extLst>
      <p:ext uri="{BB962C8B-B14F-4D97-AF65-F5344CB8AC3E}">
        <p14:creationId xmlns:p14="http://schemas.microsoft.com/office/powerpoint/2010/main" val="250011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654C1-933F-3ED6-3659-21218A00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Базовая работа в приложениями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D4ACF3-3DAB-87EA-CB07-30F182A2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US" dirty="0"/>
              <a:t>Смотрим список подов находим нужный</a:t>
            </a:r>
            <a:br>
              <a:rPr lang="en-US" dirty="0"/>
            </a:br>
            <a:br>
              <a:rPr lang="ru-US" dirty="0"/>
            </a:br>
            <a:endParaRPr lang="ru-US" dirty="0"/>
          </a:p>
          <a:p>
            <a:r>
              <a:rPr lang="ru-US" dirty="0"/>
              <a:t>Смотрим логи пода</a:t>
            </a:r>
            <a:br>
              <a:rPr lang="en-US" dirty="0"/>
            </a:br>
            <a:br>
              <a:rPr lang="ru-US" dirty="0"/>
            </a:br>
            <a:endParaRPr lang="ru-US" dirty="0"/>
          </a:p>
          <a:p>
            <a:r>
              <a:rPr lang="ru-US" dirty="0"/>
              <a:t>Смотрим манифест пода и состояние контейнеров</a:t>
            </a:r>
            <a:br>
              <a:rPr lang="en-US" dirty="0"/>
            </a:br>
            <a:br>
              <a:rPr lang="ru-US" dirty="0"/>
            </a:br>
            <a:endParaRPr lang="ru-US" dirty="0"/>
          </a:p>
          <a:p>
            <a:r>
              <a:rPr lang="ru-US" dirty="0"/>
              <a:t>Заходим в под и выполняем команды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62628-69CE-A472-4EC3-234DD4449486}"/>
              </a:ext>
            </a:extLst>
          </p:cNvPr>
          <p:cNvSpPr txBox="1"/>
          <p:nvPr/>
        </p:nvSpPr>
        <p:spPr>
          <a:xfrm>
            <a:off x="1557908" y="2287588"/>
            <a:ext cx="9792933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–n master get pods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DB8F2-988A-6A1D-5379-B72A8A4DE8F0}"/>
              </a:ext>
            </a:extLst>
          </p:cNvPr>
          <p:cNvSpPr txBox="1"/>
          <p:nvPr/>
        </p:nvSpPr>
        <p:spPr>
          <a:xfrm>
            <a:off x="1557908" y="3581620"/>
            <a:ext cx="9792934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–n master logs nginx-79d6646f46-7p7nz 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96AC79-D30A-AA95-41DB-9690A0DF7232}"/>
              </a:ext>
            </a:extLst>
          </p:cNvPr>
          <p:cNvSpPr txBox="1"/>
          <p:nvPr/>
        </p:nvSpPr>
        <p:spPr>
          <a:xfrm>
            <a:off x="1557907" y="4875652"/>
            <a:ext cx="9792934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–n master describe pod nginx-79d6646f46-7p7nz 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9700A-32BC-DFCF-49A3-C1A7DCF77841}"/>
              </a:ext>
            </a:extLst>
          </p:cNvPr>
          <p:cNvSpPr txBox="1"/>
          <p:nvPr/>
        </p:nvSpPr>
        <p:spPr>
          <a:xfrm>
            <a:off x="1557905" y="6130946"/>
            <a:ext cx="9792935" cy="461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99" dirty="0">
                <a:solidFill>
                  <a:srgbClr val="000000"/>
                </a:solidFill>
                <a:latin typeface="Menlo" panose="020B0609030804020204" pitchFamily="49" charset="0"/>
              </a:rPr>
              <a:t>k –n master exec –it nginx-79d6646f46-7p7nz -- bash </a:t>
            </a:r>
          </a:p>
        </p:txBody>
      </p:sp>
    </p:spTree>
    <p:extLst>
      <p:ext uri="{BB962C8B-B14F-4D97-AF65-F5344CB8AC3E}">
        <p14:creationId xmlns:p14="http://schemas.microsoft.com/office/powerpoint/2010/main" val="211417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9B79AD-88F7-EF1E-A34C-8249B111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dirty="0"/>
              <a:t>Полезные 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2464CC-8E68-4A80-3CB0-683191CAA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https://thesecretlivesofdata.com/raft/</a:t>
            </a:r>
            <a:endParaRPr lang="en-US" dirty="0"/>
          </a:p>
          <a:p>
            <a:r>
              <a:rPr lang="en-US" dirty="0">
                <a:hlinkClick r:id="rId3"/>
              </a:rPr>
              <a:t>https://kubernetes.io/</a:t>
            </a:r>
            <a:endParaRPr lang="en-US" dirty="0"/>
          </a:p>
          <a:p>
            <a:r>
              <a:rPr lang="en-US" dirty="0">
                <a:hlinkClick r:id="rId4"/>
              </a:rPr>
              <a:t>https://www.google.com/</a:t>
            </a:r>
            <a:endParaRPr lang="en-US" dirty="0"/>
          </a:p>
          <a:p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110417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F20B2-849B-BCBE-E37B-A1F8F35E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Docker swarm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E7A815-1FD6-05EE-40C1-9ADCD964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US" dirty="0"/>
              <a:t>Основа кластера </a:t>
            </a:r>
            <a:r>
              <a:rPr lang="en-US" dirty="0"/>
              <a:t>docker swarm </a:t>
            </a:r>
            <a:r>
              <a:rPr lang="ru-RU" dirty="0"/>
              <a:t>представляют управляющие </a:t>
            </a:r>
            <a:r>
              <a:rPr lang="en-US" dirty="0"/>
              <a:t>master </a:t>
            </a:r>
            <a:r>
              <a:rPr lang="ru-RU" dirty="0"/>
              <a:t>узлы и рабочие (</a:t>
            </a:r>
            <a:r>
              <a:rPr lang="en-US" dirty="0"/>
              <a:t>worker)</a:t>
            </a:r>
            <a:endParaRPr lang="ru-RU" dirty="0"/>
          </a:p>
          <a:p>
            <a:r>
              <a:rPr lang="ru-RU" dirty="0"/>
              <a:t>Ограничен на количеству узлов и контейнеров</a:t>
            </a:r>
          </a:p>
          <a:p>
            <a:r>
              <a:rPr lang="ru-RU" dirty="0"/>
              <a:t>Отсутствует </a:t>
            </a:r>
            <a:r>
              <a:rPr lang="ru-RU" dirty="0" err="1"/>
              <a:t>автомасштабирование</a:t>
            </a:r>
            <a:endParaRPr lang="ru-RU" dirty="0"/>
          </a:p>
          <a:p>
            <a:r>
              <a:rPr lang="ru-RU" dirty="0"/>
              <a:t>Не удовлетворяет всем потребностям бизнеса</a:t>
            </a: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280139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7D8BA-04A5-F8AF-4C14-876AFA02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Hashicorp</a:t>
            </a:r>
            <a:r>
              <a:rPr lang="en-US" dirty="0"/>
              <a:t> Nomad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0B2E93-3B41-3945-3F2B-79B83E29A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Оркестратор от </a:t>
            </a:r>
            <a:r>
              <a:rPr lang="en-US" dirty="0" err="1"/>
              <a:t>HashiCorp</a:t>
            </a:r>
            <a:r>
              <a:rPr lang="ru-RU" dirty="0"/>
              <a:t>, который скорее представляет собой фреймворк для построения кластерных решений. </a:t>
            </a:r>
          </a:p>
          <a:p>
            <a:pPr marL="0" indent="0">
              <a:buNone/>
            </a:pPr>
            <a:r>
              <a:rPr lang="ru-RU" dirty="0"/>
              <a:t>Существует </a:t>
            </a:r>
            <a:r>
              <a:rPr lang="en-US" dirty="0"/>
              <a:t>community </a:t>
            </a:r>
            <a:r>
              <a:rPr lang="ru-RU" dirty="0"/>
              <a:t>и </a:t>
            </a:r>
            <a:r>
              <a:rPr lang="en-US" dirty="0"/>
              <a:t>enterprise </a:t>
            </a:r>
            <a:r>
              <a:rPr lang="ru-RU" dirty="0"/>
              <a:t>версии.</a:t>
            </a:r>
          </a:p>
          <a:p>
            <a:pPr marL="0" indent="0">
              <a:buNone/>
            </a:pPr>
            <a:r>
              <a:rPr lang="ru-RU" dirty="0"/>
              <a:t>+ Простой в установке, низкий порог входа</a:t>
            </a:r>
          </a:p>
          <a:p>
            <a:pPr marL="0" indent="0">
              <a:buNone/>
            </a:pPr>
            <a:r>
              <a:rPr lang="ru-RU" dirty="0"/>
              <a:t>+ Поддерживает не только контейнеры</a:t>
            </a:r>
          </a:p>
          <a:p>
            <a:pPr>
              <a:buFontTx/>
              <a:buChar char="-"/>
            </a:pPr>
            <a:r>
              <a:rPr lang="ru-RU" dirty="0"/>
              <a:t>Начальный функционал сильно ограничен</a:t>
            </a:r>
          </a:p>
          <a:p>
            <a:pPr>
              <a:buFontTx/>
              <a:buChar char="-"/>
            </a:pPr>
            <a:r>
              <a:rPr lang="ru-RU" dirty="0"/>
              <a:t>Бесплатная версия ограничена</a:t>
            </a:r>
          </a:p>
          <a:p>
            <a:pPr>
              <a:buFontTx/>
              <a:buChar char="-"/>
            </a:pPr>
            <a:r>
              <a:rPr lang="ru-RU" dirty="0"/>
              <a:t>Небольшое комьюнити</a:t>
            </a:r>
            <a:endParaRPr lang="ru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B90D5AD-89D8-AADF-CC18-B5D83E862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380" y="5298867"/>
            <a:ext cx="4315262" cy="17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2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B03BB-BDA9-739C-2561-6AFD2E86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Mesos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6EFBF8-1232-0E4F-6933-D46E9914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Менеджер для работы с различными типами приложениями и разными нагрузками.</a:t>
            </a:r>
          </a:p>
          <a:p>
            <a:pPr marL="0" indent="0">
              <a:buNone/>
            </a:pPr>
            <a:r>
              <a:rPr lang="ru-RU" dirty="0"/>
              <a:t>+ Можно работать как с контейнерами и не контейнерами</a:t>
            </a:r>
          </a:p>
          <a:p>
            <a:pPr marL="0" indent="0">
              <a:buNone/>
            </a:pPr>
            <a:r>
              <a:rPr lang="ru-RU" dirty="0"/>
              <a:t>+ Высокая производительность</a:t>
            </a:r>
          </a:p>
          <a:p>
            <a:pPr>
              <a:buFontTx/>
              <a:buChar char="-"/>
            </a:pPr>
            <a:r>
              <a:rPr lang="ru-RU" dirty="0"/>
              <a:t>Сложность в поддержке и администрировании</a:t>
            </a:r>
          </a:p>
          <a:p>
            <a:pPr>
              <a:buFontTx/>
              <a:buChar char="-"/>
            </a:pPr>
            <a:r>
              <a:rPr lang="ru-RU" dirty="0"/>
              <a:t>Все сложно с разработкой и поддержкой</a:t>
            </a:r>
          </a:p>
          <a:p>
            <a:pPr>
              <a:buFontTx/>
              <a:buChar char="-"/>
            </a:pPr>
            <a:r>
              <a:rPr lang="ru-RU" dirty="0"/>
              <a:t>Высокий порог вхождения</a:t>
            </a:r>
            <a:endParaRPr lang="ru-US" dirty="0"/>
          </a:p>
        </p:txBody>
      </p:sp>
      <p:pic>
        <p:nvPicPr>
          <p:cNvPr id="9218" name="Picture 2" descr="Apache Mesos - Wikipedia">
            <a:extLst>
              <a:ext uri="{FF2B5EF4-FFF2-40B4-BE49-F238E27FC236}">
                <a16:creationId xmlns:a16="http://schemas.microsoft.com/office/drawing/2014/main" id="{F9F5C0BB-A2A5-59AD-51D9-47D91EF1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09" y="5280058"/>
            <a:ext cx="3504634" cy="121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92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79E58-B556-AB6C-E3DD-67FE0EC1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031D98-8EE8-C27C-46F4-935FBDBAD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Самодостаточный инструмент контейнерной </a:t>
            </a:r>
            <a:r>
              <a:rPr lang="ru-RU" dirty="0" err="1"/>
              <a:t>оркестрации</a:t>
            </a:r>
            <a:r>
              <a:rPr lang="ru-RU" dirty="0"/>
              <a:t> со множеством встроенных сервисов.</a:t>
            </a:r>
          </a:p>
          <a:p>
            <a:pPr>
              <a:buFontTx/>
              <a:buChar char="-"/>
            </a:pPr>
            <a:r>
              <a:rPr lang="ru-RU" dirty="0"/>
              <a:t>Автоматизация развертывания</a:t>
            </a:r>
          </a:p>
          <a:p>
            <a:pPr>
              <a:buFontTx/>
              <a:buChar char="-"/>
            </a:pPr>
            <a:r>
              <a:rPr lang="ru-US" dirty="0"/>
              <a:t>Мастшабирование (горизонтальное и вертикальное)</a:t>
            </a:r>
          </a:p>
          <a:p>
            <a:pPr>
              <a:buFontTx/>
              <a:buChar char="-"/>
            </a:pPr>
            <a:r>
              <a:rPr lang="en-US" dirty="0"/>
              <a:t>Self-healing</a:t>
            </a:r>
          </a:p>
          <a:p>
            <a:pPr>
              <a:buFontTx/>
              <a:buChar char="-"/>
            </a:pPr>
            <a:r>
              <a:rPr lang="ru-US" dirty="0"/>
              <a:t>Основан на технологии контейнеризации (включая </a:t>
            </a:r>
            <a:r>
              <a:rPr lang="en-US" dirty="0"/>
              <a:t>docker)</a:t>
            </a:r>
            <a:endParaRPr lang="ru-RU" dirty="0"/>
          </a:p>
          <a:p>
            <a:pPr>
              <a:buFontTx/>
              <a:buChar char="-"/>
            </a:pPr>
            <a:r>
              <a:rPr lang="ru-RU" dirty="0"/>
              <a:t>Стандарт индустрии</a:t>
            </a:r>
            <a:endParaRPr lang="ru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F48E47-0131-432A-A398-DAA81B6FB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4993" y="4796991"/>
            <a:ext cx="2123832" cy="206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78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1498</Words>
  <Application>Microsoft Macintosh PowerPoint</Application>
  <PresentationFormat>Произвольный</PresentationFormat>
  <Paragraphs>210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9" baseType="lpstr">
      <vt:lpstr>Arial</vt:lpstr>
      <vt:lpstr>Century Gothic</vt:lpstr>
      <vt:lpstr>Menlo</vt:lpstr>
      <vt:lpstr>SFMono-Regular</vt:lpstr>
      <vt:lpstr>Книги в формате 16 x 9</vt:lpstr>
      <vt:lpstr>Автоматизация разработки и эксплуатации программного обеспечения (осень 2022 года)</vt:lpstr>
      <vt:lpstr>Основы Kubernetes</vt:lpstr>
      <vt:lpstr>Docker</vt:lpstr>
      <vt:lpstr>Docker compose</vt:lpstr>
      <vt:lpstr>Docker swarm</vt:lpstr>
      <vt:lpstr>Недостатки Docker swarm</vt:lpstr>
      <vt:lpstr>Hashicorp Nomad</vt:lpstr>
      <vt:lpstr>Apache Mesos</vt:lpstr>
      <vt:lpstr>Kubernetes</vt:lpstr>
      <vt:lpstr>Взаимодействие с кластером</vt:lpstr>
      <vt:lpstr>Устройство кластера</vt:lpstr>
      <vt:lpstr>Устройство кластера</vt:lpstr>
      <vt:lpstr>Master ноды</vt:lpstr>
      <vt:lpstr>Worker ноды</vt:lpstr>
      <vt:lpstr>Компоненты</vt:lpstr>
      <vt:lpstr>API server</vt:lpstr>
      <vt:lpstr>etcd</vt:lpstr>
      <vt:lpstr>CAP теорема</vt:lpstr>
      <vt:lpstr>Scheduler</vt:lpstr>
      <vt:lpstr>Controller</vt:lpstr>
      <vt:lpstr>Kubelet</vt:lpstr>
      <vt:lpstr>Kube-proxy</vt:lpstr>
      <vt:lpstr>Среда выполнения контейнера</vt:lpstr>
      <vt:lpstr>Презентация PowerPoint</vt:lpstr>
      <vt:lpstr>Namespace</vt:lpstr>
      <vt:lpstr>Задачи kubernetes</vt:lpstr>
      <vt:lpstr>Pod</vt:lpstr>
      <vt:lpstr>Volume (Том)</vt:lpstr>
      <vt:lpstr>Pod</vt:lpstr>
      <vt:lpstr>Жизненный цикл пода</vt:lpstr>
      <vt:lpstr>Создание пода</vt:lpstr>
      <vt:lpstr>Init container</vt:lpstr>
      <vt:lpstr>Replicaset</vt:lpstr>
      <vt:lpstr>Deployment</vt:lpstr>
      <vt:lpstr>Создание deployment</vt:lpstr>
      <vt:lpstr>Процесс создания подов deployment</vt:lpstr>
      <vt:lpstr>Стратегия обновления</vt:lpstr>
      <vt:lpstr>Rolling update</vt:lpstr>
      <vt:lpstr>Blue/green</vt:lpstr>
      <vt:lpstr>Canary</vt:lpstr>
      <vt:lpstr>A/B testing</vt:lpstr>
      <vt:lpstr>Service</vt:lpstr>
      <vt:lpstr>DNS (service discovering)</vt:lpstr>
      <vt:lpstr>Определение сервиса</vt:lpstr>
      <vt:lpstr>Cluster IP</vt:lpstr>
      <vt:lpstr>Cluster IP headless</vt:lpstr>
      <vt:lpstr>NodePort</vt:lpstr>
      <vt:lpstr>LoadBalancer</vt:lpstr>
      <vt:lpstr>ExternalName</vt:lpstr>
      <vt:lpstr>Итоговая схема</vt:lpstr>
      <vt:lpstr>Ingress</vt:lpstr>
      <vt:lpstr>Конфигурация приложений</vt:lpstr>
      <vt:lpstr>Базовая работа в приложениями</vt:lpstr>
      <vt:lpstr>Полезные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2022-10-16T22:40:36Z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